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2" r:id="rId3"/>
    <p:sldId id="263" r:id="rId4"/>
    <p:sldId id="268" r:id="rId5"/>
    <p:sldId id="305" r:id="rId6"/>
    <p:sldId id="306" r:id="rId7"/>
    <p:sldId id="264" r:id="rId8"/>
    <p:sldId id="266" r:id="rId9"/>
    <p:sldId id="269" r:id="rId10"/>
    <p:sldId id="265" r:id="rId11"/>
    <p:sldId id="259" r:id="rId12"/>
    <p:sldId id="270" r:id="rId13"/>
    <p:sldId id="271" r:id="rId14"/>
    <p:sldId id="272" r:id="rId15"/>
    <p:sldId id="273" r:id="rId16"/>
    <p:sldId id="274" r:id="rId17"/>
    <p:sldId id="260" r:id="rId18"/>
    <p:sldId id="277" r:id="rId19"/>
    <p:sldId id="275" r:id="rId20"/>
    <p:sldId id="276" r:id="rId21"/>
    <p:sldId id="280" r:id="rId22"/>
    <p:sldId id="281" r:id="rId23"/>
    <p:sldId id="282" r:id="rId24"/>
    <p:sldId id="283" r:id="rId25"/>
    <p:sldId id="279" r:id="rId26"/>
    <p:sldId id="284" r:id="rId27"/>
    <p:sldId id="285" r:id="rId28"/>
    <p:sldId id="286" r:id="rId29"/>
    <p:sldId id="303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304" r:id="rId41"/>
    <p:sldId id="308" r:id="rId42"/>
    <p:sldId id="309" r:id="rId43"/>
    <p:sldId id="300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/>
    <p:restoredTop sz="93787"/>
  </p:normalViewPr>
  <p:slideViewPr>
    <p:cSldViewPr snapToGrid="0" snapToObjects="1">
      <p:cViewPr>
        <p:scale>
          <a:sx n="84" d="100"/>
          <a:sy n="84" d="100"/>
        </p:scale>
        <p:origin x="1232" y="608"/>
      </p:cViewPr>
      <p:guideLst/>
    </p:cSldViewPr>
  </p:slideViewPr>
  <p:outlineViewPr>
    <p:cViewPr>
      <p:scale>
        <a:sx n="33" d="100"/>
        <a:sy n="33" d="100"/>
      </p:scale>
      <p:origin x="0" y="-1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3A61B-BEC9-F84C-BC72-4331C645ADA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BA51-BAEE-7A4C-8C8F-464E5B06B5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10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02A3103-B463-EA49-9BEB-29176B9775DF}" type="slidenum">
              <a:rPr lang="pt-BR" altLang="pt-BR" sz="1200">
                <a:latin typeface="Calibri" charset="0"/>
              </a:rPr>
              <a:pPr eaLnBrk="1" hangingPunct="1"/>
              <a:t>8</a:t>
            </a:fld>
            <a:endParaRPr lang="pt-BR" altLang="pt-B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5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9339B5-2A41-2D4C-B391-4A28979D37FC}" type="slidenum">
              <a:rPr lang="pt-BR" altLang="pt-BR" sz="1200"/>
              <a:pPr eaLnBrk="1" hangingPunct="1"/>
              <a:t>30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08075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54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20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75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18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7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87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8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98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B735-D446-FE45-9F2C-6CFF0AAF963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6197-A66F-F54D-B81F-3C7A20D747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56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7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658979" y="589067"/>
            <a:ext cx="67831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dirty="0" smtClean="0"/>
              <a:t>O papel da </a:t>
            </a:r>
            <a:r>
              <a:rPr lang="pt-BR" altLang="pt-BR" sz="6000" smtClean="0"/>
              <a:t>estatística na ciência</a:t>
            </a:r>
            <a:endParaRPr lang="pt-BR" altLang="pt-BR" sz="6000" dirty="0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099950" y="5733796"/>
            <a:ext cx="407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376092"/>
                </a:solidFill>
              </a:rPr>
              <a:t>Camila de Toledo Castanho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366443" y="6363978"/>
            <a:ext cx="1492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solidFill>
                  <a:srgbClr val="376092"/>
                </a:solidFill>
              </a:rPr>
              <a:t>2021</a:t>
            </a:r>
            <a:endParaRPr lang="pt-BR" altLang="pt-BR" sz="1600" dirty="0">
              <a:solidFill>
                <a:srgbClr val="376092"/>
              </a:solidFill>
            </a:endParaRPr>
          </a:p>
        </p:txBody>
      </p:sp>
      <p:pic>
        <p:nvPicPr>
          <p:cNvPr id="6" name="Picture 11" descr="marca_arvore_RG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326" y="268020"/>
            <a:ext cx="651681" cy="88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marca_unifesp_nov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7" y="345541"/>
            <a:ext cx="1072751" cy="62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deci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95" y="2742371"/>
            <a:ext cx="188436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263900" y="4060825"/>
            <a:ext cx="1656058" cy="1273175"/>
            <a:chOff x="1774825" y="4060825"/>
            <a:chExt cx="1656058" cy="1273175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774825" y="47466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774825" y="4608337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777853" y="4806259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774825" y="4293188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774825" y="40608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376908" y="472034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375025" y="52800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375025" y="480060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375025" y="4923836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375025" y="4519318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28" name="Right Arrow 27"/>
          <p:cNvSpPr>
            <a:spLocks noChangeArrowheads="1"/>
          </p:cNvSpPr>
          <p:nvPr/>
        </p:nvSpPr>
        <p:spPr bwMode="auto">
          <a:xfrm>
            <a:off x="9447509" y="4953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" name="Right Arrow 28"/>
          <p:cNvSpPr>
            <a:spLocks noChangeArrowheads="1"/>
          </p:cNvSpPr>
          <p:nvPr/>
        </p:nvSpPr>
        <p:spPr bwMode="auto">
          <a:xfrm rot="5400000">
            <a:off x="8761709" y="54864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Right Arrow 29"/>
          <p:cNvSpPr>
            <a:spLocks noChangeArrowheads="1"/>
          </p:cNvSpPr>
          <p:nvPr/>
        </p:nvSpPr>
        <p:spPr bwMode="auto">
          <a:xfrm rot="10800000">
            <a:off x="8152109" y="4953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3509" y="3887788"/>
            <a:ext cx="24384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dirty="0">
                <a:latin typeface="Calibri" charset="0"/>
              </a:rPr>
              <a:t>POSSÍVEIS </a:t>
            </a:r>
            <a:r>
              <a:rPr lang="pt-BR" altLang="pt-BR" sz="1800" dirty="0" smtClean="0">
                <a:latin typeface="Calibri" charset="0"/>
              </a:rPr>
              <a:t>RESULTADOS</a:t>
            </a:r>
            <a:endParaRPr lang="pt-BR" altLang="pt-BR" sz="1800" dirty="0">
              <a:latin typeface="Calibri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1909" y="4887914"/>
            <a:ext cx="15240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pt-BR" altLang="pt-BR" sz="1800" dirty="0" smtClean="0">
                <a:solidFill>
                  <a:srgbClr val="558ED5"/>
                </a:solidFill>
                <a:latin typeface="Calibri" charset="0"/>
              </a:rPr>
              <a:t>aumento</a:t>
            </a:r>
            <a:endParaRPr lang="pt-BR" altLang="pt-BR" sz="1800" dirty="0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4709" y="4887914"/>
            <a:ext cx="15240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558ED5"/>
                </a:solidFill>
                <a:latin typeface="Calibri" charset="0"/>
              </a:rPr>
              <a:t>redução</a:t>
            </a:r>
            <a:endParaRPr lang="pt-BR" altLang="pt-BR" sz="1800" dirty="0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04509" y="6019800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 dirty="0" smtClean="0">
                <a:solidFill>
                  <a:srgbClr val="558ED5"/>
                </a:solidFill>
                <a:latin typeface="Calibri" charset="0"/>
              </a:rPr>
              <a:t>igual</a:t>
            </a:r>
            <a:endParaRPr lang="pt-BR" altLang="pt-BR" sz="1800" dirty="0">
              <a:solidFill>
                <a:srgbClr val="558ED5"/>
              </a:solidFill>
              <a:latin typeface="Calibri" charset="0"/>
            </a:endParaRPr>
          </a:p>
        </p:txBody>
      </p:sp>
      <p:pic>
        <p:nvPicPr>
          <p:cNvPr id="24607" name="Picture 35" descr="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609" y="4495801"/>
            <a:ext cx="444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9768185" y="5095876"/>
            <a:ext cx="2041525" cy="1762125"/>
            <a:chOff x="7407275" y="5095875"/>
            <a:chExt cx="2041525" cy="1762125"/>
          </a:xfrm>
        </p:grpSpPr>
        <p:pic>
          <p:nvPicPr>
            <p:cNvPr id="24601" name="Picture 39" descr="superhero-2-web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91443">
              <a:off x="7407275" y="5095875"/>
              <a:ext cx="1243013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2" name="TextBox 40"/>
            <p:cNvSpPr txBox="1">
              <a:spLocks noChangeArrowheads="1"/>
            </p:cNvSpPr>
            <p:nvPr/>
          </p:nvSpPr>
          <p:spPr bwMode="auto">
            <a:xfrm>
              <a:off x="8305800" y="6550025"/>
              <a:ext cx="1143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400">
                  <a:latin typeface="Calibri" charset="0"/>
                </a:rPr>
                <a:t>estatística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715617" y="867618"/>
            <a:ext cx="106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Pergunta: </a:t>
            </a:r>
            <a:r>
              <a:rPr lang="pt-BR" sz="2000" dirty="0" smtClean="0"/>
              <a:t>Plantas fixadoras de nitrogênio afetam o desempenho de plantas vizinhas não fixadoras? </a:t>
            </a:r>
            <a:endParaRPr lang="pt-BR" sz="20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748749" y="1477218"/>
            <a:ext cx="1069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Hipótese: </a:t>
            </a:r>
            <a:r>
              <a:rPr lang="pt-BR" sz="2000" dirty="0" smtClean="0"/>
              <a:t>Plantas fixadoras de nitrogênio </a:t>
            </a:r>
            <a:r>
              <a:rPr lang="pt-BR" sz="2000" u="sng" dirty="0" smtClean="0"/>
              <a:t>aumentam</a:t>
            </a:r>
            <a:r>
              <a:rPr lang="pt-BR" sz="2000" dirty="0" smtClean="0"/>
              <a:t> o desempenho de plantas vizinhas não fixadoras? </a:t>
            </a:r>
            <a:endParaRPr lang="pt-BR" sz="2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1881" y="2305479"/>
            <a:ext cx="1069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Predição: </a:t>
            </a:r>
            <a:r>
              <a:rPr lang="pt-BR" sz="2000" dirty="0"/>
              <a:t>A sobrevivência do </a:t>
            </a:r>
            <a:r>
              <a:rPr lang="pt-BR" sz="2000" i="1" dirty="0"/>
              <a:t>Euterpe </a:t>
            </a:r>
            <a:r>
              <a:rPr lang="pt-BR" sz="2000" i="1" dirty="0" err="1"/>
              <a:t>edulis</a:t>
            </a:r>
            <a:r>
              <a:rPr lang="pt-BR" sz="2000" i="1" dirty="0"/>
              <a:t> </a:t>
            </a:r>
            <a:r>
              <a:rPr lang="pt-BR" sz="2000" dirty="0"/>
              <a:t>é maior quando vizinha de </a:t>
            </a:r>
            <a:r>
              <a:rPr lang="pt-BR" sz="2000" i="1" dirty="0" err="1"/>
              <a:t>Ormosia</a:t>
            </a:r>
            <a:r>
              <a:rPr lang="pt-BR" sz="2000" i="1" dirty="0"/>
              <a:t> </a:t>
            </a:r>
            <a:r>
              <a:rPr lang="pt-BR" sz="2000" i="1" dirty="0" err="1"/>
              <a:t>arborea</a:t>
            </a:r>
            <a:r>
              <a:rPr lang="pt-BR" sz="2000" i="1" dirty="0"/>
              <a:t> </a:t>
            </a:r>
            <a:r>
              <a:rPr lang="pt-BR" sz="2000" dirty="0" smtClean="0"/>
              <a:t>(fixadora) </a:t>
            </a:r>
            <a:r>
              <a:rPr lang="pt-BR" sz="2000" dirty="0"/>
              <a:t>do que quando vizinha de </a:t>
            </a:r>
            <a:r>
              <a:rPr lang="pt-BR" sz="2000" i="1" dirty="0"/>
              <a:t>Tabebuia alba </a:t>
            </a:r>
            <a:r>
              <a:rPr lang="pt-BR" sz="2000" dirty="0"/>
              <a:t>(</a:t>
            </a:r>
            <a:r>
              <a:rPr lang="pt-BR" sz="2000" dirty="0" smtClean="0"/>
              <a:t>não-fixadora).</a:t>
            </a:r>
            <a:endParaRPr lang="pt-BR" sz="2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51011" y="125503"/>
            <a:ext cx="1149275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 A VARIABILIDADE NA PRÁTICA CIENTÍFICA</a:t>
            </a:r>
          </a:p>
        </p:txBody>
      </p:sp>
      <p:grpSp>
        <p:nvGrpSpPr>
          <p:cNvPr id="44" name="Group 37"/>
          <p:cNvGrpSpPr>
            <a:grpSpLocks/>
          </p:cNvGrpSpPr>
          <p:nvPr/>
        </p:nvGrpSpPr>
        <p:grpSpPr bwMode="auto">
          <a:xfrm>
            <a:off x="1905000" y="3138951"/>
            <a:ext cx="3657600" cy="3679720"/>
            <a:chOff x="381000" y="3276600"/>
            <a:chExt cx="3657600" cy="3679720"/>
          </a:xfrm>
        </p:grpSpPr>
        <p:cxnSp>
          <p:nvCxnSpPr>
            <p:cNvPr id="45" name="Straight Connector 7"/>
            <p:cNvCxnSpPr>
              <a:cxnSpLocks noChangeShapeType="1"/>
            </p:cNvCxnSpPr>
            <p:nvPr/>
          </p:nvCxnSpPr>
          <p:spPr bwMode="auto">
            <a:xfrm rot="5400000">
              <a:off x="-76993" y="4953794"/>
              <a:ext cx="2438400" cy="1587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9"/>
            <p:cNvCxnSpPr>
              <a:cxnSpLocks noChangeShapeType="1"/>
            </p:cNvCxnSpPr>
            <p:nvPr/>
          </p:nvCxnSpPr>
          <p:spPr bwMode="auto">
            <a:xfrm>
              <a:off x="1141413" y="6173788"/>
              <a:ext cx="2897187" cy="1587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11"/>
            <p:cNvSpPr txBox="1">
              <a:spLocks noChangeArrowheads="1"/>
            </p:cNvSpPr>
            <p:nvPr/>
          </p:nvSpPr>
          <p:spPr bwMode="auto">
            <a:xfrm rot="-5400000">
              <a:off x="-914400" y="4572000"/>
              <a:ext cx="2898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400" dirty="0">
                  <a:latin typeface="Calibri" charset="0"/>
                </a:rPr>
                <a:t>S</a:t>
              </a:r>
              <a:r>
                <a:rPr lang="pt-BR" altLang="pt-BR" sz="1400" dirty="0" err="1">
                  <a:latin typeface="Calibri" charset="0"/>
                </a:rPr>
                <a:t>obrevivência</a:t>
              </a:r>
              <a:r>
                <a:rPr lang="pt-BR" altLang="pt-BR" sz="1400" dirty="0">
                  <a:latin typeface="Calibri" charset="0"/>
                </a:rPr>
                <a:t> do </a:t>
              </a:r>
              <a:r>
                <a:rPr lang="pt-BR" altLang="pt-BR" sz="1400" dirty="0" smtClean="0">
                  <a:latin typeface="Calibri" charset="0"/>
                </a:rPr>
                <a:t>palmito </a:t>
              </a:r>
              <a:r>
                <a:rPr lang="pt-BR" altLang="pt-BR" sz="1400" dirty="0">
                  <a:latin typeface="Calibri" charset="0"/>
                </a:rPr>
                <a:t>(%)</a:t>
              </a: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836613" y="5897563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200">
                  <a:latin typeface="Calibri" charset="0"/>
                </a:rPr>
                <a:t>0</a:t>
              </a:r>
            </a:p>
          </p:txBody>
        </p:sp>
        <p:sp>
          <p:nvSpPr>
            <p:cNvPr id="49" name="TextBox 14"/>
            <p:cNvSpPr txBox="1">
              <a:spLocks noChangeArrowheads="1"/>
            </p:cNvSpPr>
            <p:nvPr/>
          </p:nvSpPr>
          <p:spPr bwMode="auto">
            <a:xfrm>
              <a:off x="762000" y="3657600"/>
              <a:ext cx="533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200">
                  <a:latin typeface="Calibri" charset="0"/>
                </a:rPr>
                <a:t>100</a:t>
              </a:r>
            </a:p>
          </p:txBody>
        </p:sp>
        <p:sp>
          <p:nvSpPr>
            <p:cNvPr id="52" name="TextBox 35"/>
            <p:cNvSpPr txBox="1">
              <a:spLocks noChangeArrowheads="1"/>
            </p:cNvSpPr>
            <p:nvPr/>
          </p:nvSpPr>
          <p:spPr bwMode="auto">
            <a:xfrm>
              <a:off x="1612489" y="6648345"/>
              <a:ext cx="1828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400">
                  <a:latin typeface="Calibri" charset="0"/>
                </a:rPr>
                <a:t>Planta vizinha</a:t>
              </a:r>
            </a:p>
          </p:txBody>
        </p:sp>
      </p:grp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2538439" y="6037726"/>
            <a:ext cx="174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200" i="1" dirty="0" err="1" smtClean="0">
                <a:latin typeface="Calibri" charset="0"/>
              </a:rPr>
              <a:t>Ormosia</a:t>
            </a:r>
            <a:r>
              <a:rPr lang="en-US" altLang="pt-BR" sz="1200" i="1" dirty="0" smtClean="0">
                <a:latin typeface="Calibri" charset="0"/>
              </a:rPr>
              <a:t> </a:t>
            </a:r>
            <a:r>
              <a:rPr lang="en-US" altLang="pt-BR" sz="1200" i="1" dirty="0" err="1" smtClean="0">
                <a:latin typeface="Calibri" charset="0"/>
              </a:rPr>
              <a:t>arborea</a:t>
            </a:r>
            <a:endParaRPr lang="en-US" altLang="pt-BR" sz="1200" i="1" dirty="0" smtClean="0">
              <a:latin typeface="Calibri" charset="0"/>
            </a:endParaRPr>
          </a:p>
          <a:p>
            <a:pPr algn="ctr" eaLnBrk="1" hangingPunct="1"/>
            <a:r>
              <a:rPr lang="en-US" altLang="pt-BR" sz="1200" dirty="0" smtClean="0">
                <a:latin typeface="Calibri" charset="0"/>
              </a:rPr>
              <a:t>(f</a:t>
            </a:r>
            <a:r>
              <a:rPr lang="pt-BR" altLang="pt-BR" sz="1200" dirty="0" err="1" smtClean="0">
                <a:latin typeface="Calibri" charset="0"/>
              </a:rPr>
              <a:t>ixadora</a:t>
            </a:r>
            <a:r>
              <a:rPr lang="pt-BR" altLang="pt-BR" sz="1200" dirty="0" smtClean="0">
                <a:latin typeface="Calibri" charset="0"/>
              </a:rPr>
              <a:t> </a:t>
            </a:r>
            <a:r>
              <a:rPr lang="pt-BR" altLang="pt-BR" sz="1200" dirty="0">
                <a:latin typeface="Calibri" charset="0"/>
              </a:rPr>
              <a:t>de </a:t>
            </a:r>
            <a:r>
              <a:rPr lang="pt-BR" altLang="pt-BR" sz="1200" dirty="0" smtClean="0">
                <a:latin typeface="Calibri" charset="0"/>
              </a:rPr>
              <a:t>N)</a:t>
            </a:r>
            <a:endParaRPr lang="pt-BR" altLang="pt-BR" sz="1200" dirty="0">
              <a:latin typeface="Calibri" charset="0"/>
            </a:endParaRP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4038600" y="6037726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200" i="1" dirty="0" err="1" smtClean="0">
                <a:latin typeface="Calibri" charset="0"/>
              </a:rPr>
              <a:t>Tabebuia</a:t>
            </a:r>
            <a:r>
              <a:rPr lang="en-US" altLang="pt-BR" sz="1200" i="1" dirty="0" smtClean="0">
                <a:latin typeface="Calibri" charset="0"/>
              </a:rPr>
              <a:t> alba</a:t>
            </a:r>
          </a:p>
          <a:p>
            <a:pPr algn="ctr" eaLnBrk="1" hangingPunct="1"/>
            <a:r>
              <a:rPr lang="en-US" altLang="pt-BR" sz="1200" dirty="0" smtClean="0">
                <a:latin typeface="Calibri" charset="0"/>
              </a:rPr>
              <a:t>(</a:t>
            </a:r>
            <a:r>
              <a:rPr lang="en-US" altLang="pt-BR" sz="1200" dirty="0" err="1">
                <a:latin typeface="Calibri" charset="0"/>
              </a:rPr>
              <a:t>n</a:t>
            </a:r>
            <a:r>
              <a:rPr lang="en-US" altLang="pt-BR" sz="1200" dirty="0" err="1" smtClean="0">
                <a:latin typeface="Calibri" charset="0"/>
              </a:rPr>
              <a:t>ão</a:t>
            </a:r>
            <a:r>
              <a:rPr lang="en-US" altLang="pt-BR" sz="1200" dirty="0" smtClean="0">
                <a:latin typeface="Calibri" charset="0"/>
              </a:rPr>
              <a:t> </a:t>
            </a:r>
            <a:r>
              <a:rPr lang="en-US" altLang="pt-BR" sz="1200" dirty="0">
                <a:latin typeface="Calibri" charset="0"/>
              </a:rPr>
              <a:t>f</a:t>
            </a:r>
            <a:r>
              <a:rPr lang="pt-BR" altLang="pt-BR" sz="1200" dirty="0" err="1">
                <a:latin typeface="Calibri" charset="0"/>
              </a:rPr>
              <a:t>ixadora</a:t>
            </a:r>
            <a:r>
              <a:rPr lang="pt-BR" altLang="pt-BR" sz="1200" dirty="0">
                <a:latin typeface="Calibri" charset="0"/>
              </a:rPr>
              <a:t> de </a:t>
            </a:r>
            <a:r>
              <a:rPr lang="pt-BR" altLang="pt-BR" sz="1200" dirty="0" smtClean="0">
                <a:latin typeface="Calibri" charset="0"/>
              </a:rPr>
              <a:t>N)</a:t>
            </a:r>
            <a:endParaRPr lang="pt-BR" altLang="pt-BR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731" y="427005"/>
            <a:ext cx="11631953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VARIAÇÃO COMO NORMA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90331" y="4962939"/>
            <a:ext cx="11403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”Quando examinamos feitos extraordinários nos esportes – ou em qualquer outra área-, devemos ter em mente que </a:t>
            </a:r>
            <a:r>
              <a:rPr lang="pt-BR" sz="2400" b="1" dirty="0" smtClean="0">
                <a:solidFill>
                  <a:srgbClr val="FF0000"/>
                </a:solidFill>
              </a:rPr>
              <a:t>eventos extraordinários podem ocorrer sem causas extraordinárias.”</a:t>
            </a:r>
            <a:endParaRPr lang="pt-BR" sz="2400" b="1" dirty="0">
              <a:solidFill>
                <a:srgbClr val="FF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77077" y="3756994"/>
            <a:ext cx="11805086" cy="2787419"/>
            <a:chOff x="477077" y="3756994"/>
            <a:chExt cx="11805086" cy="2787419"/>
          </a:xfrm>
        </p:grpSpPr>
        <p:sp>
          <p:nvSpPr>
            <p:cNvPr id="5" name="CaixaDeTexto 4"/>
            <p:cNvSpPr txBox="1"/>
            <p:nvPr/>
          </p:nvSpPr>
          <p:spPr>
            <a:xfrm>
              <a:off x="477077" y="3756994"/>
              <a:ext cx="11403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”Não é muito fácil determinar que proporção de um resultado se deve à</a:t>
              </a:r>
              <a:r>
                <a:rPr lang="pt-BR" sz="2400" b="1" dirty="0" smtClean="0">
                  <a:solidFill>
                    <a:srgbClr val="FF0000"/>
                  </a:solidFill>
                </a:rPr>
                <a:t> habilidade </a:t>
              </a:r>
              <a:r>
                <a:rPr lang="pt-BR" sz="2400" dirty="0" smtClean="0"/>
                <a:t>e que proporção se deve à </a:t>
              </a:r>
              <a:r>
                <a:rPr lang="pt-BR" sz="2400" b="1" dirty="0" smtClean="0">
                  <a:solidFill>
                    <a:srgbClr val="FF0000"/>
                  </a:solidFill>
                </a:rPr>
                <a:t>sorte</a:t>
              </a:r>
              <a:r>
                <a:rPr lang="pt-BR" sz="2400" dirty="0" smtClean="0"/>
                <a:t>” </a:t>
              </a:r>
              <a:endParaRPr lang="pt-BR" sz="24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997147" y="6082748"/>
              <a:ext cx="5285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Leonard </a:t>
              </a:r>
              <a:r>
                <a:rPr lang="pt-BR" sz="2400" dirty="0" err="1" smtClean="0"/>
                <a:t>Mlodinow</a:t>
              </a:r>
              <a:r>
                <a:rPr lang="pt-BR" sz="2400" dirty="0" smtClean="0"/>
                <a:t> – O andar do bêbado</a:t>
              </a:r>
              <a:endParaRPr lang="pt-BR" sz="2400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90331" y="1504121"/>
            <a:ext cx="998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Exemplos ecológicos: </a:t>
            </a:r>
            <a:r>
              <a:rPr lang="pt-BR" sz="2400" dirty="0" smtClean="0"/>
              <a:t>número de visitas de polinizadores</a:t>
            </a:r>
            <a:r>
              <a:rPr lang="pt-BR" sz="2400" dirty="0"/>
              <a:t>;</a:t>
            </a:r>
            <a:r>
              <a:rPr lang="pt-BR" sz="2400" dirty="0" smtClean="0"/>
              <a:t> diversidade de espécies </a:t>
            </a:r>
            <a:r>
              <a:rPr lang="pt-BR" sz="2400" smtClean="0"/>
              <a:t>no Cerrado;   </a:t>
            </a:r>
            <a:endParaRPr lang="pt-BR" sz="2400" dirty="0"/>
          </a:p>
        </p:txBody>
      </p:sp>
      <p:grpSp>
        <p:nvGrpSpPr>
          <p:cNvPr id="9" name="Grupo 8"/>
          <p:cNvGrpSpPr/>
          <p:nvPr/>
        </p:nvGrpSpPr>
        <p:grpSpPr>
          <a:xfrm>
            <a:off x="477078" y="1040434"/>
            <a:ext cx="11403352" cy="2562599"/>
            <a:chOff x="477078" y="968718"/>
            <a:chExt cx="11403352" cy="2562599"/>
          </a:xfrm>
        </p:grpSpPr>
        <p:sp>
          <p:nvSpPr>
            <p:cNvPr id="4" name="CaixaDeTexto 3"/>
            <p:cNvSpPr txBox="1"/>
            <p:nvPr/>
          </p:nvSpPr>
          <p:spPr>
            <a:xfrm>
              <a:off x="477078" y="2504592"/>
              <a:ext cx="9998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/>
                <a:t>Exemplos cotidianos</a:t>
              </a:r>
              <a:r>
                <a:rPr lang="pt-BR" sz="2400" dirty="0" smtClean="0"/>
                <a:t>: qualidade de vinhos; filmes de Hollywood; habilidade esportiva</a:t>
              </a:r>
              <a:endParaRPr lang="pt-BR" sz="2400" dirty="0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6696" y="968718"/>
              <a:ext cx="1543734" cy="256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1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9148" y="1775791"/>
            <a:ext cx="35350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000" b="1"/>
              <a:t>VARIAÇÃO EM QUALQUER FENÔMENO 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733799" y="1378225"/>
            <a:ext cx="7239001" cy="781050"/>
            <a:chOff x="3048000" y="5334000"/>
            <a:chExt cx="5486400" cy="780366"/>
          </a:xfrm>
        </p:grpSpPr>
        <p:cxnSp>
          <p:nvCxnSpPr>
            <p:cNvPr id="6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3048000" y="5562400"/>
              <a:ext cx="914400" cy="5519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4419600" cy="39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000" dirty="0"/>
                <a:t>V</a:t>
              </a:r>
              <a:r>
                <a:rPr lang="pt-BR" altLang="pt-BR" sz="2000" dirty="0" err="1"/>
                <a:t>ariação</a:t>
              </a:r>
              <a:r>
                <a:rPr lang="pt-BR" altLang="pt-BR" sz="2000" dirty="0"/>
                <a:t> aleatória, ao acaso </a:t>
              </a:r>
              <a:r>
                <a:rPr lang="pt-BR" altLang="pt-BR" sz="2000" dirty="0" smtClean="0"/>
                <a:t>( “imprevisível”)</a:t>
              </a:r>
              <a:endParaRPr lang="pt-BR" altLang="pt-BR" sz="2000" dirty="0"/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733799" y="2159278"/>
            <a:ext cx="7119729" cy="578476"/>
            <a:chOff x="3048000" y="6114366"/>
            <a:chExt cx="6044862" cy="579257"/>
          </a:xfrm>
        </p:grpSpPr>
        <p:cxnSp>
          <p:nvCxnSpPr>
            <p:cNvPr id="9" name="Straight Arrow Connector 11"/>
            <p:cNvCxnSpPr>
              <a:cxnSpLocks noChangeShapeType="1"/>
            </p:cNvCxnSpPr>
            <p:nvPr/>
          </p:nvCxnSpPr>
          <p:spPr bwMode="auto">
            <a:xfrm>
              <a:off x="3048000" y="6114366"/>
              <a:ext cx="989312" cy="38455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4216062" y="6292973"/>
              <a:ext cx="4876800" cy="4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000" dirty="0"/>
                <a:t>V</a:t>
              </a:r>
              <a:r>
                <a:rPr lang="pt-BR" altLang="pt-BR" sz="2000" dirty="0" err="1"/>
                <a:t>ariação</a:t>
              </a:r>
              <a:r>
                <a:rPr lang="pt-BR" altLang="pt-BR" sz="2000" dirty="0"/>
                <a:t> determinística (</a:t>
              </a:r>
              <a:r>
                <a:rPr lang="pt-BR" altLang="pt-BR" sz="2000" dirty="0" smtClean="0"/>
                <a:t>previsível)</a:t>
              </a:r>
              <a:endParaRPr lang="pt-BR" altLang="pt-BR" sz="2000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7016884" y="3913675"/>
            <a:ext cx="4876800" cy="2501900"/>
            <a:chOff x="5715000" y="3887788"/>
            <a:chExt cx="4876800" cy="2501900"/>
          </a:xfrm>
        </p:grpSpPr>
        <p:sp>
          <p:nvSpPr>
            <p:cNvPr id="29" name="Right Arrow 27"/>
            <p:cNvSpPr>
              <a:spLocks noChangeArrowheads="1"/>
            </p:cNvSpPr>
            <p:nvPr/>
          </p:nvSpPr>
          <p:spPr bwMode="auto">
            <a:xfrm>
              <a:off x="8610600" y="4953000"/>
              <a:ext cx="457200" cy="2286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" name="Right Arrow 28"/>
            <p:cNvSpPr>
              <a:spLocks noChangeArrowheads="1"/>
            </p:cNvSpPr>
            <p:nvPr/>
          </p:nvSpPr>
          <p:spPr bwMode="auto">
            <a:xfrm rot="5400000">
              <a:off x="7924800" y="5486400"/>
              <a:ext cx="533400" cy="228600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1" name="Right Arrow 29"/>
            <p:cNvSpPr>
              <a:spLocks noChangeArrowheads="1"/>
            </p:cNvSpPr>
            <p:nvPr/>
          </p:nvSpPr>
          <p:spPr bwMode="auto">
            <a:xfrm rot="10800000">
              <a:off x="7315200" y="4953000"/>
              <a:ext cx="533400" cy="228600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7086600" y="3887788"/>
              <a:ext cx="24384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 dirty="0">
                  <a:latin typeface="Calibri" charset="0"/>
                </a:rPr>
                <a:t>POSSÍVEIS </a:t>
              </a:r>
              <a:r>
                <a:rPr lang="pt-BR" altLang="pt-BR" sz="1800" dirty="0" smtClean="0">
                  <a:latin typeface="Calibri" charset="0"/>
                </a:rPr>
                <a:t>RESULTADOS</a:t>
              </a:r>
              <a:endParaRPr lang="pt-BR" altLang="pt-BR" sz="1800" dirty="0">
                <a:latin typeface="Calibri" charset="0"/>
              </a:endParaRPr>
            </a:p>
          </p:txBody>
        </p:sp>
        <p:sp>
          <p:nvSpPr>
            <p:cNvPr id="33" name="TextBox 31"/>
            <p:cNvSpPr txBox="1"/>
            <p:nvPr/>
          </p:nvSpPr>
          <p:spPr>
            <a:xfrm>
              <a:off x="5715000" y="4887914"/>
              <a:ext cx="1524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pt-BR" altLang="pt-BR" sz="1800" dirty="0" smtClean="0">
                  <a:solidFill>
                    <a:srgbClr val="558ED5"/>
                  </a:solidFill>
                  <a:latin typeface="Calibri" charset="0"/>
                </a:rPr>
                <a:t>aumento</a:t>
              </a:r>
              <a:endParaRPr lang="pt-BR" altLang="pt-BR" sz="1800" dirty="0">
                <a:solidFill>
                  <a:srgbClr val="558ED5"/>
                </a:solidFill>
                <a:latin typeface="Calibri" charset="0"/>
              </a:endParaRPr>
            </a:p>
          </p:txBody>
        </p:sp>
        <p:sp>
          <p:nvSpPr>
            <p:cNvPr id="34" name="TextBox 32"/>
            <p:cNvSpPr txBox="1"/>
            <p:nvPr/>
          </p:nvSpPr>
          <p:spPr>
            <a:xfrm>
              <a:off x="9067800" y="4887914"/>
              <a:ext cx="1524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 dirty="0" smtClean="0">
                  <a:solidFill>
                    <a:srgbClr val="558ED5"/>
                  </a:solidFill>
                  <a:latin typeface="Calibri" charset="0"/>
                </a:rPr>
                <a:t>redução</a:t>
              </a:r>
              <a:endParaRPr lang="pt-BR" altLang="pt-BR" sz="1800" dirty="0">
                <a:solidFill>
                  <a:srgbClr val="558ED5"/>
                </a:solidFill>
                <a:latin typeface="Calibri" charset="0"/>
              </a:endParaRPr>
            </a:p>
          </p:txBody>
        </p:sp>
        <p:sp>
          <p:nvSpPr>
            <p:cNvPr id="35" name="TextBox 33"/>
            <p:cNvSpPr txBox="1"/>
            <p:nvPr/>
          </p:nvSpPr>
          <p:spPr>
            <a:xfrm>
              <a:off x="7467600" y="6019800"/>
              <a:ext cx="1524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 dirty="0" smtClean="0">
                  <a:solidFill>
                    <a:srgbClr val="558ED5"/>
                  </a:solidFill>
                  <a:latin typeface="Calibri" charset="0"/>
                </a:rPr>
                <a:t>igual</a:t>
              </a:r>
              <a:endParaRPr lang="pt-BR" altLang="pt-BR" sz="1800" dirty="0">
                <a:solidFill>
                  <a:srgbClr val="558ED5"/>
                </a:solidFill>
                <a:latin typeface="Calibri" charset="0"/>
              </a:endParaRPr>
            </a:p>
          </p:txBody>
        </p:sp>
        <p:pic>
          <p:nvPicPr>
            <p:cNvPr id="36" name="Picture 35" descr="ques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700" y="4495801"/>
              <a:ext cx="444500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o 17"/>
          <p:cNvGrpSpPr/>
          <p:nvPr/>
        </p:nvGrpSpPr>
        <p:grpSpPr>
          <a:xfrm>
            <a:off x="5228783" y="4465560"/>
            <a:ext cx="56063" cy="768263"/>
            <a:chOff x="5228783" y="4465560"/>
            <a:chExt cx="56063" cy="768263"/>
          </a:xfrm>
          <a:solidFill>
            <a:srgbClr val="C00000"/>
          </a:solidFill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228783" y="4769863"/>
              <a:ext cx="53975" cy="53975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5230871" y="5179848"/>
              <a:ext cx="53975" cy="53975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230871" y="4882050"/>
              <a:ext cx="53975" cy="53975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230871" y="5110650"/>
              <a:ext cx="53975" cy="53975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30871" y="4465560"/>
              <a:ext cx="53975" cy="53975"/>
            </a:xfrm>
            <a:prstGeom prst="ellipse">
              <a:avLst/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7" name="CaixaDeTexto 46"/>
          <p:cNvSpPr txBox="1"/>
          <p:nvPr/>
        </p:nvSpPr>
        <p:spPr>
          <a:xfrm>
            <a:off x="9829800" y="2343360"/>
            <a:ext cx="138153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mtClean="0"/>
              <a:t>Habilidade</a:t>
            </a:r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10853528" y="1345093"/>
            <a:ext cx="1080054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Sorte</a:t>
            </a:r>
            <a:endParaRPr lang="pt-BR" dirty="0"/>
          </a:p>
        </p:txBody>
      </p:sp>
      <p:grpSp>
        <p:nvGrpSpPr>
          <p:cNvPr id="49" name="Group 37"/>
          <p:cNvGrpSpPr>
            <a:grpSpLocks/>
          </p:cNvGrpSpPr>
          <p:nvPr/>
        </p:nvGrpSpPr>
        <p:grpSpPr bwMode="auto">
          <a:xfrm>
            <a:off x="3263900" y="4060825"/>
            <a:ext cx="1656058" cy="1273175"/>
            <a:chOff x="1774825" y="4060825"/>
            <a:chExt cx="1656058" cy="1273175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774825" y="47466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774825" y="4608337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777853" y="4806259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774825" y="4293188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774825" y="40608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376908" y="472034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3375025" y="52800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375025" y="480060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3375025" y="4923836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3375025" y="4519318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70" name="Título 1"/>
          <p:cNvSpPr>
            <a:spLocks noGrp="1"/>
          </p:cNvSpPr>
          <p:nvPr>
            <p:ph type="title"/>
          </p:nvPr>
        </p:nvSpPr>
        <p:spPr>
          <a:xfrm>
            <a:off x="261731" y="427005"/>
            <a:ext cx="11631953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VARIAÇÃO COMO NORMA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5739957" y="3913675"/>
            <a:ext cx="164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C00000"/>
                </a:solidFill>
              </a:rPr>
              <a:t>ERRO DE AMOSTRAGEM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5000" y="3138951"/>
            <a:ext cx="3733800" cy="3679720"/>
            <a:chOff x="1905000" y="3138951"/>
            <a:chExt cx="3733800" cy="3679720"/>
          </a:xfrm>
        </p:grpSpPr>
        <p:grpSp>
          <p:nvGrpSpPr>
            <p:cNvPr id="60" name="Group 37"/>
            <p:cNvGrpSpPr>
              <a:grpSpLocks/>
            </p:cNvGrpSpPr>
            <p:nvPr/>
          </p:nvGrpSpPr>
          <p:grpSpPr bwMode="auto">
            <a:xfrm>
              <a:off x="1905000" y="3138951"/>
              <a:ext cx="3657600" cy="3679720"/>
              <a:chOff x="381000" y="3276600"/>
              <a:chExt cx="3657600" cy="3679720"/>
            </a:xfrm>
          </p:grpSpPr>
          <p:cxnSp>
            <p:nvCxnSpPr>
              <p:cNvPr id="61" name="Straight Connector 7"/>
              <p:cNvCxnSpPr>
                <a:cxnSpLocks noChangeShapeType="1"/>
              </p:cNvCxnSpPr>
              <p:nvPr/>
            </p:nvCxnSpPr>
            <p:spPr bwMode="auto">
              <a:xfrm rot="5400000">
                <a:off x="-76993" y="4953794"/>
                <a:ext cx="2438400" cy="1587"/>
              </a:xfrm>
              <a:prstGeom prst="line">
                <a:avLst/>
              </a:prstGeom>
              <a:noFill/>
              <a:ln w="25400">
                <a:solidFill>
                  <a:srgbClr val="595959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141413" y="6173788"/>
                <a:ext cx="2897187" cy="1587"/>
              </a:xfrm>
              <a:prstGeom prst="line">
                <a:avLst/>
              </a:prstGeom>
              <a:noFill/>
              <a:ln w="25400">
                <a:solidFill>
                  <a:srgbClr val="595959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TextBox 11"/>
              <p:cNvSpPr txBox="1">
                <a:spLocks noChangeArrowheads="1"/>
              </p:cNvSpPr>
              <p:nvPr/>
            </p:nvSpPr>
            <p:spPr bwMode="auto">
              <a:xfrm rot="-5400000">
                <a:off x="-914400" y="4572000"/>
                <a:ext cx="289877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pt-BR" sz="1400" dirty="0">
                    <a:latin typeface="Calibri" charset="0"/>
                  </a:rPr>
                  <a:t>S</a:t>
                </a:r>
                <a:r>
                  <a:rPr lang="pt-BR" altLang="pt-BR" sz="1400" dirty="0" err="1">
                    <a:latin typeface="Calibri" charset="0"/>
                  </a:rPr>
                  <a:t>obrevivência</a:t>
                </a:r>
                <a:r>
                  <a:rPr lang="pt-BR" altLang="pt-BR" sz="1400" dirty="0">
                    <a:latin typeface="Calibri" charset="0"/>
                  </a:rPr>
                  <a:t> do </a:t>
                </a:r>
                <a:r>
                  <a:rPr lang="pt-BR" altLang="pt-BR" sz="1400" dirty="0" smtClean="0">
                    <a:latin typeface="Calibri" charset="0"/>
                  </a:rPr>
                  <a:t>palmito </a:t>
                </a:r>
                <a:r>
                  <a:rPr lang="pt-BR" altLang="pt-BR" sz="1400" dirty="0">
                    <a:latin typeface="Calibri" charset="0"/>
                  </a:rPr>
                  <a:t>(%)</a:t>
                </a:r>
              </a:p>
            </p:txBody>
          </p:sp>
          <p:sp>
            <p:nvSpPr>
              <p:cNvPr id="64" name="TextBox 13"/>
              <p:cNvSpPr txBox="1">
                <a:spLocks noChangeArrowheads="1"/>
              </p:cNvSpPr>
              <p:nvPr/>
            </p:nvSpPr>
            <p:spPr bwMode="auto">
              <a:xfrm>
                <a:off x="836613" y="5897563"/>
                <a:ext cx="304800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t-BR" altLang="pt-BR" sz="1200">
                    <a:latin typeface="Calibri" charset="0"/>
                  </a:rPr>
                  <a:t>0</a:t>
                </a:r>
              </a:p>
            </p:txBody>
          </p:sp>
          <p:sp>
            <p:nvSpPr>
              <p:cNvPr id="65" name="TextBox 14"/>
              <p:cNvSpPr txBox="1">
                <a:spLocks noChangeArrowheads="1"/>
              </p:cNvSpPr>
              <p:nvPr/>
            </p:nvSpPr>
            <p:spPr bwMode="auto">
              <a:xfrm>
                <a:off x="762000" y="3657600"/>
                <a:ext cx="5334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t-BR" altLang="pt-BR" sz="1200">
                    <a:latin typeface="Calibri" charset="0"/>
                  </a:rPr>
                  <a:t>100</a:t>
                </a:r>
              </a:p>
            </p:txBody>
          </p:sp>
          <p:sp>
            <p:nvSpPr>
              <p:cNvPr id="68" name="TextBox 35"/>
              <p:cNvSpPr txBox="1">
                <a:spLocks noChangeArrowheads="1"/>
              </p:cNvSpPr>
              <p:nvPr/>
            </p:nvSpPr>
            <p:spPr bwMode="auto">
              <a:xfrm>
                <a:off x="1612489" y="6648345"/>
                <a:ext cx="182880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pt-BR" altLang="pt-BR" sz="1400">
                    <a:latin typeface="Calibri" charset="0"/>
                  </a:rPr>
                  <a:t>Planta vizinha</a:t>
                </a:r>
              </a:p>
            </p:txBody>
          </p:sp>
        </p:grpSp>
        <p:sp>
          <p:nvSpPr>
            <p:cNvPr id="69" name="TextBox 16"/>
            <p:cNvSpPr txBox="1">
              <a:spLocks noChangeArrowheads="1"/>
            </p:cNvSpPr>
            <p:nvPr/>
          </p:nvSpPr>
          <p:spPr bwMode="auto">
            <a:xfrm>
              <a:off x="2538439" y="6037726"/>
              <a:ext cx="1749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pt-BR" sz="1200" i="1" dirty="0" err="1" smtClean="0">
                  <a:latin typeface="Calibri" charset="0"/>
                </a:rPr>
                <a:t>Ormosia</a:t>
              </a:r>
              <a:r>
                <a:rPr lang="en-US" altLang="pt-BR" sz="1200" i="1" dirty="0" smtClean="0">
                  <a:latin typeface="Calibri" charset="0"/>
                </a:rPr>
                <a:t> </a:t>
              </a:r>
              <a:r>
                <a:rPr lang="en-US" altLang="pt-BR" sz="1200" i="1" dirty="0" err="1" smtClean="0">
                  <a:latin typeface="Calibri" charset="0"/>
                </a:rPr>
                <a:t>arborea</a:t>
              </a:r>
              <a:endParaRPr lang="en-US" altLang="pt-BR" sz="1200" i="1" dirty="0" smtClean="0">
                <a:latin typeface="Calibri" charset="0"/>
              </a:endParaRPr>
            </a:p>
            <a:p>
              <a:pPr algn="ctr" eaLnBrk="1" hangingPunct="1"/>
              <a:r>
                <a:rPr lang="en-US" altLang="pt-BR" sz="1200" dirty="0" smtClean="0">
                  <a:latin typeface="Calibri" charset="0"/>
                </a:rPr>
                <a:t>(f</a:t>
              </a:r>
              <a:r>
                <a:rPr lang="pt-BR" altLang="pt-BR" sz="1200" dirty="0" err="1" smtClean="0">
                  <a:latin typeface="Calibri" charset="0"/>
                </a:rPr>
                <a:t>ixadora</a:t>
              </a:r>
              <a:r>
                <a:rPr lang="pt-BR" altLang="pt-BR" sz="1200" dirty="0" smtClean="0">
                  <a:latin typeface="Calibri" charset="0"/>
                </a:rPr>
                <a:t> </a:t>
              </a:r>
              <a:r>
                <a:rPr lang="pt-BR" altLang="pt-BR" sz="1200" dirty="0">
                  <a:latin typeface="Calibri" charset="0"/>
                </a:rPr>
                <a:t>de </a:t>
              </a:r>
              <a:r>
                <a:rPr lang="pt-BR" altLang="pt-BR" sz="1200" dirty="0" smtClean="0">
                  <a:latin typeface="Calibri" charset="0"/>
                </a:rPr>
                <a:t>N)</a:t>
              </a:r>
              <a:endParaRPr lang="pt-BR" altLang="pt-BR" sz="1200" dirty="0">
                <a:latin typeface="Calibri" charset="0"/>
              </a:endParaRPr>
            </a:p>
          </p:txBody>
        </p:sp>
        <p:sp>
          <p:nvSpPr>
            <p:cNvPr id="72" name="TextBox 17"/>
            <p:cNvSpPr txBox="1">
              <a:spLocks noChangeArrowheads="1"/>
            </p:cNvSpPr>
            <p:nvPr/>
          </p:nvSpPr>
          <p:spPr bwMode="auto">
            <a:xfrm>
              <a:off x="4038600" y="6037726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pt-BR" sz="1200" i="1" dirty="0" err="1" smtClean="0">
                  <a:latin typeface="Calibri" charset="0"/>
                </a:rPr>
                <a:t>Tabebuia</a:t>
              </a:r>
              <a:r>
                <a:rPr lang="en-US" altLang="pt-BR" sz="1200" i="1" dirty="0" smtClean="0">
                  <a:latin typeface="Calibri" charset="0"/>
                </a:rPr>
                <a:t> alba</a:t>
              </a:r>
            </a:p>
            <a:p>
              <a:pPr algn="ctr" eaLnBrk="1" hangingPunct="1"/>
              <a:r>
                <a:rPr lang="en-US" altLang="pt-BR" sz="1200" dirty="0" smtClean="0">
                  <a:latin typeface="Calibri" charset="0"/>
                </a:rPr>
                <a:t>(</a:t>
              </a:r>
              <a:r>
                <a:rPr lang="en-US" altLang="pt-BR" sz="1200" dirty="0" err="1">
                  <a:latin typeface="Calibri" charset="0"/>
                </a:rPr>
                <a:t>n</a:t>
              </a:r>
              <a:r>
                <a:rPr lang="en-US" altLang="pt-BR" sz="1200" dirty="0" err="1" smtClean="0">
                  <a:latin typeface="Calibri" charset="0"/>
                </a:rPr>
                <a:t>ão</a:t>
              </a:r>
              <a:r>
                <a:rPr lang="en-US" altLang="pt-BR" sz="1200" dirty="0" smtClean="0">
                  <a:latin typeface="Calibri" charset="0"/>
                </a:rPr>
                <a:t> </a:t>
              </a:r>
              <a:r>
                <a:rPr lang="en-US" altLang="pt-BR" sz="1200" dirty="0">
                  <a:latin typeface="Calibri" charset="0"/>
                </a:rPr>
                <a:t>f</a:t>
              </a:r>
              <a:r>
                <a:rPr lang="pt-BR" altLang="pt-BR" sz="1200" dirty="0" err="1">
                  <a:latin typeface="Calibri" charset="0"/>
                </a:rPr>
                <a:t>ixadora</a:t>
              </a:r>
              <a:r>
                <a:rPr lang="pt-BR" altLang="pt-BR" sz="1200" dirty="0">
                  <a:latin typeface="Calibri" charset="0"/>
                </a:rPr>
                <a:t> de </a:t>
              </a:r>
              <a:r>
                <a:rPr lang="pt-BR" altLang="pt-BR" sz="1200" dirty="0" smtClean="0">
                  <a:latin typeface="Calibri" charset="0"/>
                </a:rPr>
                <a:t>N)</a:t>
              </a:r>
              <a:endParaRPr lang="pt-BR" altLang="pt-BR" sz="1200" dirty="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2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 animBg="1"/>
      <p:bldP spid="48" grpId="0" animBg="1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0659" y="218569"/>
            <a:ext cx="11566419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ALEATORIEDADE</a:t>
            </a:r>
            <a:endParaRPr lang="pt-BR" altLang="pt-BR" dirty="0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828800" y="12954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 dirty="0">
                <a:latin typeface="Calibri" charset="0"/>
              </a:rPr>
              <a:t>Senso-comum</a:t>
            </a:r>
            <a:r>
              <a:rPr lang="pt-BR" altLang="pt-BR" sz="2000" dirty="0">
                <a:latin typeface="Calibri" charset="0"/>
              </a:rPr>
              <a:t>: </a:t>
            </a:r>
            <a:r>
              <a:rPr lang="pt-BR" altLang="pt-BR" sz="2000" dirty="0" smtClean="0">
                <a:latin typeface="Calibri" charset="0"/>
              </a:rPr>
              <a:t>exprime </a:t>
            </a:r>
            <a:r>
              <a:rPr lang="pt-BR" altLang="pt-BR" sz="2000" dirty="0">
                <a:latin typeface="Calibri" charset="0"/>
              </a:rPr>
              <a:t>imprevisibilidade, ausência de causa 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828800" y="1916114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>
                <a:latin typeface="Calibri" charset="0"/>
              </a:rPr>
              <a:t>Científico</a:t>
            </a:r>
            <a:r>
              <a:rPr lang="pt-BR" altLang="pt-BR" sz="2000">
                <a:latin typeface="Calibri" charset="0"/>
              </a:rPr>
              <a:t>: reconhece imprevisibilidade porém admite regularidades na ocorrência de eventos cujos resultados não são certos</a:t>
            </a:r>
          </a:p>
        </p:txBody>
      </p:sp>
      <p:pic>
        <p:nvPicPr>
          <p:cNvPr id="17413" name="Picture 6" descr="da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3733800"/>
            <a:ext cx="2124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moe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8458200" y="3733801"/>
            <a:ext cx="205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dirty="0">
                <a:latin typeface="Calibri" charset="0"/>
              </a:rPr>
              <a:t>Se 2 moedas forem jogadas qual </a:t>
            </a:r>
            <a:r>
              <a:rPr lang="pt-BR" altLang="pt-BR" sz="1800" dirty="0" smtClean="0">
                <a:latin typeface="Calibri" charset="0"/>
              </a:rPr>
              <a:t>o número de caras que pode aparecer?</a:t>
            </a:r>
            <a:endParaRPr lang="pt-BR" altLang="pt-BR" sz="1800" dirty="0"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786064"/>
            <a:ext cx="594360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600" b="1"/>
              <a:t>I</a:t>
            </a:r>
            <a:r>
              <a:rPr lang="pt-BR" altLang="pt-BR" sz="1600" b="1"/>
              <a:t>MPÕE LIMITAÇÕES À IMPREVISIBILIDADE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8451576" y="5078898"/>
            <a:ext cx="2064024" cy="1321902"/>
            <a:chOff x="8451576" y="5078898"/>
            <a:chExt cx="2064024" cy="1321902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8458200" y="5562600"/>
              <a:ext cx="2057400" cy="838200"/>
              <a:chOff x="6934200" y="5562600"/>
              <a:chExt cx="2057400" cy="838200"/>
            </a:xfrm>
          </p:grpSpPr>
          <p:sp>
            <p:nvSpPr>
              <p:cNvPr id="17418" name="TextBox 8"/>
              <p:cNvSpPr txBox="1">
                <a:spLocks noChangeArrowheads="1"/>
              </p:cNvSpPr>
              <p:nvPr/>
            </p:nvSpPr>
            <p:spPr bwMode="auto">
              <a:xfrm>
                <a:off x="6934200" y="5562600"/>
                <a:ext cx="2057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t-BR" altLang="pt-BR" sz="1800" dirty="0"/>
                  <a:t>1= 50%</a:t>
                </a:r>
              </a:p>
            </p:txBody>
          </p:sp>
          <p:sp>
            <p:nvSpPr>
              <p:cNvPr id="17419" name="TextBox 9"/>
              <p:cNvSpPr txBox="1">
                <a:spLocks noChangeArrowheads="1"/>
              </p:cNvSpPr>
              <p:nvPr/>
            </p:nvSpPr>
            <p:spPr bwMode="auto">
              <a:xfrm>
                <a:off x="6934200" y="6030913"/>
                <a:ext cx="20574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t-BR" altLang="pt-BR" sz="1800"/>
                  <a:t>2= 25%</a:t>
                </a:r>
              </a:p>
            </p:txBody>
          </p:sp>
        </p:grp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8451576" y="5078898"/>
              <a:ext cx="2057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 dirty="0" smtClean="0"/>
                <a:t>0= 25%</a:t>
              </a:r>
              <a:endParaRPr lang="pt-BR" altLang="pt-B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45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7223" y="240153"/>
            <a:ext cx="11630341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ALEATORIEDADE</a:t>
            </a:r>
            <a:endParaRPr lang="pt-BR" altLang="pt-BR" dirty="0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828800" y="1143001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>
                <a:latin typeface="Calibri" charset="0"/>
              </a:rPr>
              <a:t>Histórico das medições </a:t>
            </a:r>
            <a:r>
              <a:rPr lang="en-US" altLang="pt-BR">
                <a:latin typeface="Calibri" charset="0"/>
              </a:rPr>
              <a:t>–</a:t>
            </a:r>
            <a:r>
              <a:rPr lang="pt-BR" altLang="pt-BR">
                <a:latin typeface="Calibri" charset="0"/>
              </a:rPr>
              <a:t> a Lei dos Erros</a:t>
            </a:r>
          </a:p>
        </p:txBody>
      </p:sp>
      <p:pic>
        <p:nvPicPr>
          <p:cNvPr id="18436" name="Picture 5" descr="clockwork_universe_1_by_richardmaier-d3h32d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8915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781800" y="1828801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000"/>
              <a:t>Tentativa de descrever como as medições variam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271001" y="3200401"/>
            <a:ext cx="4374397" cy="2779711"/>
            <a:chOff x="4747001" y="3200400"/>
            <a:chExt cx="4374397" cy="2779711"/>
          </a:xfrm>
        </p:grpSpPr>
        <p:sp>
          <p:nvSpPr>
            <p:cNvPr id="6" name="Down Arrow 5"/>
            <p:cNvSpPr>
              <a:spLocks noChangeArrowheads="1"/>
            </p:cNvSpPr>
            <p:nvPr/>
          </p:nvSpPr>
          <p:spPr bwMode="auto">
            <a:xfrm>
              <a:off x="6781800" y="4038600"/>
              <a:ext cx="304800" cy="533400"/>
            </a:xfrm>
            <a:prstGeom prst="down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440" name="TextBox 6"/>
            <p:cNvSpPr txBox="1">
              <a:spLocks noChangeArrowheads="1"/>
            </p:cNvSpPr>
            <p:nvPr/>
          </p:nvSpPr>
          <p:spPr bwMode="auto">
            <a:xfrm>
              <a:off x="5791200" y="3200400"/>
              <a:ext cx="2743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/>
                <a:t>C</a:t>
              </a:r>
              <a:r>
                <a:rPr lang="pt-BR" altLang="pt-BR" sz="1800"/>
                <a:t>aracterísticas gerais dos “erros aleatórios”</a:t>
              </a:r>
            </a:p>
          </p:txBody>
        </p:sp>
        <p:sp>
          <p:nvSpPr>
            <p:cNvPr id="18441" name="TextBox 7"/>
            <p:cNvSpPr txBox="1">
              <a:spLocks noChangeArrowheads="1"/>
            </p:cNvSpPr>
            <p:nvPr/>
          </p:nvSpPr>
          <p:spPr bwMode="auto">
            <a:xfrm>
              <a:off x="4747001" y="5056186"/>
              <a:ext cx="437439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 b="1" dirty="0">
                  <a:solidFill>
                    <a:srgbClr val="FF0000"/>
                  </a:solidFill>
                </a:rPr>
                <a:t>Lei do erros</a:t>
              </a:r>
              <a:r>
                <a:rPr lang="pt-BR" altLang="pt-BR" sz="1800" dirty="0"/>
                <a:t>: a </a:t>
              </a:r>
              <a:r>
                <a:rPr lang="pt-BR" altLang="pt-BR" sz="1800" dirty="0" err="1"/>
                <a:t>idéia</a:t>
              </a:r>
              <a:r>
                <a:rPr lang="pt-BR" altLang="pt-BR" sz="1800" dirty="0"/>
                <a:t> de que a distribuição dos erros segue uma lei universal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9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012" y="195484"/>
            <a:ext cx="11656066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ALEATORIEDADE</a:t>
            </a:r>
            <a:endParaRPr lang="pt-BR" altLang="pt-BR" dirty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828800" y="1066801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>
                <a:latin typeface="Calibri" charset="0"/>
              </a:rPr>
              <a:t>Histórico das medições </a:t>
            </a:r>
            <a:r>
              <a:rPr lang="en-US" altLang="pt-BR">
                <a:latin typeface="Calibri" charset="0"/>
              </a:rPr>
              <a:t>–</a:t>
            </a:r>
            <a:r>
              <a:rPr lang="pt-BR" altLang="pt-BR">
                <a:latin typeface="Calibri" charset="0"/>
              </a:rPr>
              <a:t> a Lei dos Erros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6815138" y="3473450"/>
            <a:ext cx="3363912" cy="3340100"/>
            <a:chOff x="5291138" y="3473450"/>
            <a:chExt cx="3363912" cy="3340100"/>
          </a:xfrm>
        </p:grpSpPr>
        <p:pic>
          <p:nvPicPr>
            <p:cNvPr id="19466" name="Picture 4" descr="targe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38" y="3473450"/>
              <a:ext cx="3363912" cy="334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69342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0866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239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705600" y="5562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239000" y="5486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858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086600" y="5105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781800" y="5257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7848600" y="6096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553200" y="5105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562600" y="4267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0104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315200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7010400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662940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7620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7010400" y="59436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8580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248400" y="5486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8077200" y="4114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67600" y="4114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3152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553200" y="5486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172200" y="6400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248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781800" y="5105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828800" y="912814"/>
            <a:ext cx="8686801" cy="2287587"/>
            <a:chOff x="1828800" y="912814"/>
            <a:chExt cx="8686801" cy="2287587"/>
          </a:xfrm>
        </p:grpSpPr>
        <p:grpSp>
          <p:nvGrpSpPr>
            <p:cNvPr id="3" name="Group 75"/>
            <p:cNvGrpSpPr>
              <a:grpSpLocks/>
            </p:cNvGrpSpPr>
            <p:nvPr/>
          </p:nvGrpSpPr>
          <p:grpSpPr bwMode="auto">
            <a:xfrm>
              <a:off x="8659814" y="912814"/>
              <a:ext cx="1855787" cy="2287587"/>
              <a:chOff x="7135813" y="912813"/>
              <a:chExt cx="1855787" cy="2287587"/>
            </a:xfrm>
          </p:grpSpPr>
          <p:pic>
            <p:nvPicPr>
              <p:cNvPr id="19464" name="Picture 70" descr="daniel-bernoulli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38" r="24956"/>
              <a:stretch>
                <a:fillRect/>
              </a:stretch>
            </p:blipFill>
            <p:spPr bwMode="auto">
              <a:xfrm>
                <a:off x="7135813" y="1219200"/>
                <a:ext cx="1855787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5" name="TextBox 75"/>
              <p:cNvSpPr txBox="1">
                <a:spLocks noChangeArrowheads="1"/>
              </p:cNvSpPr>
              <p:nvPr/>
            </p:nvSpPr>
            <p:spPr bwMode="auto">
              <a:xfrm>
                <a:off x="7135813" y="912813"/>
                <a:ext cx="151923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pt-BR" altLang="pt-BR" sz="1400"/>
                  <a:t>Daniel Bernoulli</a:t>
                </a:r>
              </a:p>
            </p:txBody>
          </p:sp>
        </p:grp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1828800" y="1676401"/>
              <a:ext cx="6781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pt-BR" altLang="pt-BR" sz="1800" dirty="0"/>
                <a:t> Daniel Bernoulli: em 1777 notou que série de medições divergentes compartilham características comuns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019300" y="2322514"/>
            <a:ext cx="52578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1400">
                <a:solidFill>
                  <a:srgbClr val="FF0000"/>
                </a:solidFill>
              </a:rPr>
              <a:t>M</a:t>
            </a:r>
            <a:r>
              <a:rPr lang="pt-BR" altLang="pt-BR" sz="1400">
                <a:solidFill>
                  <a:srgbClr val="FF0000"/>
                </a:solidFill>
              </a:rPr>
              <a:t>EDIÇÕES ASTRONÔMICAS X SETAS DE UM ARQUEIRO</a:t>
            </a:r>
          </a:p>
        </p:txBody>
      </p:sp>
    </p:spTree>
    <p:extLst>
      <p:ext uri="{BB962C8B-B14F-4D97-AF65-F5344CB8AC3E}">
        <p14:creationId xmlns:p14="http://schemas.microsoft.com/office/powerpoint/2010/main" val="2838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6871" y="240153"/>
            <a:ext cx="11759355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ALEATORIEDADE</a:t>
            </a:r>
            <a:endParaRPr lang="pt-BR" altLang="pt-BR" dirty="0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828800" y="1066801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>
                <a:latin typeface="Calibri" charset="0"/>
              </a:rPr>
              <a:t>Histórico das medições </a:t>
            </a:r>
            <a:r>
              <a:rPr lang="en-US" altLang="pt-BR">
                <a:latin typeface="Calibri" charset="0"/>
              </a:rPr>
              <a:t>–</a:t>
            </a:r>
            <a:r>
              <a:rPr lang="pt-BR" altLang="pt-BR">
                <a:latin typeface="Calibri" charset="0"/>
              </a:rPr>
              <a:t> a Lei dos Erros</a:t>
            </a:r>
          </a:p>
        </p:txBody>
      </p:sp>
      <p:pic>
        <p:nvPicPr>
          <p:cNvPr id="18436" name="Picture 4" descr="targ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473450"/>
            <a:ext cx="33639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4582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6106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7630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2296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7630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820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6106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3058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3726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0772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0866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5344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8392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534400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1534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1440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5344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820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7724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601200" y="4114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991600" y="4114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8392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0772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696200" y="640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772400" y="4572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83058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844676" y="3384550"/>
            <a:ext cx="3794125" cy="2406650"/>
            <a:chOff x="320467" y="4419600"/>
            <a:chExt cx="3794333" cy="2407067"/>
          </a:xfrm>
        </p:grpSpPr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-146391" y="5327807"/>
              <a:ext cx="1818003" cy="1588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763404" y="6236015"/>
              <a:ext cx="3351396" cy="1588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rot="5400000">
              <a:off x="2362105" y="6236015"/>
              <a:ext cx="0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rot="5400000">
              <a:off x="2362889" y="6171710"/>
              <a:ext cx="152426" cy="1588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3" name="TextBox 39"/>
            <p:cNvSpPr txBox="1">
              <a:spLocks noChangeArrowheads="1"/>
            </p:cNvSpPr>
            <p:nvPr/>
          </p:nvSpPr>
          <p:spPr bwMode="auto">
            <a:xfrm>
              <a:off x="762000" y="6488113"/>
              <a:ext cx="3352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pt-BR" sz="1600">
                  <a:latin typeface="Calibri" charset="0"/>
                </a:rPr>
                <a:t>d</a:t>
              </a:r>
              <a:r>
                <a:rPr lang="pt-BR" altLang="pt-BR" sz="1600">
                  <a:latin typeface="Calibri" charset="0"/>
                </a:rPr>
                <a:t>istância do centro do alvo</a:t>
              </a:r>
            </a:p>
          </p:txBody>
        </p:sp>
        <p:sp>
          <p:nvSpPr>
            <p:cNvPr id="41" name="Freeform 40"/>
            <p:cNvSpPr>
              <a:spLocks noChangeArrowheads="1"/>
            </p:cNvSpPr>
            <p:nvPr/>
          </p:nvSpPr>
          <p:spPr bwMode="auto">
            <a:xfrm>
              <a:off x="850721" y="4535508"/>
              <a:ext cx="3181524" cy="1689393"/>
            </a:xfrm>
            <a:custGeom>
              <a:avLst/>
              <a:gdLst>
                <a:gd name="T0" fmla="*/ 0 w 3181735"/>
                <a:gd name="T1" fmla="*/ 1689393 h 1688767"/>
                <a:gd name="T2" fmla="*/ 837242 w 3181735"/>
                <a:gd name="T3" fmla="*/ 991297 h 1688767"/>
                <a:gd name="T4" fmla="*/ 1618670 w 3181735"/>
                <a:gd name="T5" fmla="*/ 27924 h 1688767"/>
                <a:gd name="T6" fmla="*/ 2539638 w 3181735"/>
                <a:gd name="T7" fmla="*/ 1158840 h 1688767"/>
                <a:gd name="T8" fmla="*/ 3181524 w 3181735"/>
                <a:gd name="T9" fmla="*/ 1689393 h 1688767"/>
                <a:gd name="T10" fmla="*/ 3181524 w 3181735"/>
                <a:gd name="T11" fmla="*/ 1689393 h 16887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81735"/>
                <a:gd name="T19" fmla="*/ 0 h 1688767"/>
                <a:gd name="T20" fmla="*/ 3181735 w 3181735"/>
                <a:gd name="T21" fmla="*/ 1688767 h 16887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81735" h="1688767">
                  <a:moveTo>
                    <a:pt x="0" y="1688767"/>
                  </a:moveTo>
                  <a:cubicBezTo>
                    <a:pt x="283751" y="1478253"/>
                    <a:pt x="567502" y="1267739"/>
                    <a:pt x="837298" y="990930"/>
                  </a:cubicBezTo>
                  <a:cubicBezTo>
                    <a:pt x="1107094" y="714121"/>
                    <a:pt x="1335026" y="0"/>
                    <a:pt x="1618777" y="27914"/>
                  </a:cubicBezTo>
                  <a:cubicBezTo>
                    <a:pt x="1902528" y="55828"/>
                    <a:pt x="2279313" y="881602"/>
                    <a:pt x="2539806" y="1158411"/>
                  </a:cubicBezTo>
                  <a:cubicBezTo>
                    <a:pt x="2800299" y="1435220"/>
                    <a:pt x="3181735" y="1688767"/>
                    <a:pt x="3181735" y="1688767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latin typeface="Calibri" charset="0"/>
              </a:endParaRPr>
            </a:p>
          </p:txBody>
        </p:sp>
        <p:sp>
          <p:nvSpPr>
            <p:cNvPr id="20525" name="TextBox 41"/>
            <p:cNvSpPr txBox="1">
              <a:spLocks noChangeArrowheads="1"/>
            </p:cNvSpPr>
            <p:nvPr/>
          </p:nvSpPr>
          <p:spPr bwMode="auto">
            <a:xfrm>
              <a:off x="2286000" y="6248400"/>
              <a:ext cx="306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>
                  <a:latin typeface="Calibri" charset="0"/>
                </a:rPr>
                <a:t>0</a:t>
              </a: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438308" y="5867651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438308" y="5639011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438308" y="5410372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308" y="5181732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38308" y="4953092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308" y="4724453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38308" y="6096290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743125" y="579143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743125" y="556279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743125" y="533415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743125" y="5105519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2743125" y="6020077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2133491" y="579143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2133491" y="556279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2133491" y="533415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2133491" y="5105519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2133491" y="6020077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3047942" y="6020077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3047942" y="579143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3047942" y="556279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1828675" y="6020077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828675" y="579143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828675" y="556279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523858" y="6020077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1523858" y="579143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295245" y="6020077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352758" y="6020077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3352758" y="5791438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3581371" y="6020077"/>
              <a:ext cx="76204" cy="762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555" name="TextBox 75"/>
            <p:cNvSpPr txBox="1">
              <a:spLocks noChangeArrowheads="1"/>
            </p:cNvSpPr>
            <p:nvPr/>
          </p:nvSpPr>
          <p:spPr bwMode="auto">
            <a:xfrm rot="-5400000">
              <a:off x="-462756" y="5202823"/>
              <a:ext cx="1904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pt-BR" sz="1600">
                  <a:latin typeface="Calibri" charset="0"/>
                </a:rPr>
                <a:t>N</a:t>
              </a:r>
              <a:r>
                <a:rPr lang="pt-BR" altLang="pt-BR" sz="1600">
                  <a:latin typeface="Calibri" charset="0"/>
                </a:rPr>
                <a:t>úmero de flechas</a:t>
              </a:r>
            </a:p>
          </p:txBody>
        </p:sp>
      </p:grpSp>
      <p:grpSp>
        <p:nvGrpSpPr>
          <p:cNvPr id="20512" name="Group 75"/>
          <p:cNvGrpSpPr>
            <a:grpSpLocks/>
          </p:cNvGrpSpPr>
          <p:nvPr/>
        </p:nvGrpSpPr>
        <p:grpSpPr bwMode="auto">
          <a:xfrm>
            <a:off x="8659814" y="912814"/>
            <a:ext cx="1855787" cy="2287587"/>
            <a:chOff x="7135813" y="912813"/>
            <a:chExt cx="1855787" cy="2287587"/>
          </a:xfrm>
        </p:grpSpPr>
        <p:pic>
          <p:nvPicPr>
            <p:cNvPr id="20517" name="Picture 70" descr="daniel-bernoulli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8" r="24956"/>
            <a:stretch>
              <a:fillRect/>
            </a:stretch>
          </p:blipFill>
          <p:spPr bwMode="auto">
            <a:xfrm>
              <a:off x="7135813" y="1219200"/>
              <a:ext cx="1855787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8" name="TextBox 75"/>
            <p:cNvSpPr txBox="1">
              <a:spLocks noChangeArrowheads="1"/>
            </p:cNvSpPr>
            <p:nvPr/>
          </p:nvSpPr>
          <p:spPr bwMode="auto">
            <a:xfrm>
              <a:off x="7135813" y="912813"/>
              <a:ext cx="15192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400"/>
                <a:t>Daniel Bernoulli</a:t>
              </a:r>
            </a:p>
          </p:txBody>
        </p:sp>
      </p:grpSp>
      <p:sp>
        <p:nvSpPr>
          <p:cNvPr id="20513" name="TextBox 76"/>
          <p:cNvSpPr txBox="1">
            <a:spLocks noChangeArrowheads="1"/>
          </p:cNvSpPr>
          <p:nvPr/>
        </p:nvSpPr>
        <p:spPr bwMode="auto">
          <a:xfrm>
            <a:off x="1828800" y="1676401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Daniel Bernoulli: em 1777 notou que série de medições divergentes compartilham características comuns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19300" y="2322514"/>
            <a:ext cx="52578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1400">
                <a:solidFill>
                  <a:srgbClr val="FF0000"/>
                </a:solidFill>
              </a:rPr>
              <a:t>M</a:t>
            </a:r>
            <a:r>
              <a:rPr lang="pt-BR" altLang="pt-BR" sz="1400">
                <a:solidFill>
                  <a:srgbClr val="FF0000"/>
                </a:solidFill>
              </a:rPr>
              <a:t>EDIÇÕES ASTRONÔMICAS X SETAS DE UM ARQUEIRO</a:t>
            </a:r>
          </a:p>
        </p:txBody>
      </p:sp>
      <p:sp>
        <p:nvSpPr>
          <p:cNvPr id="18468" name="TextBox 79"/>
          <p:cNvSpPr txBox="1">
            <a:spLocks noChangeArrowheads="1"/>
          </p:cNvSpPr>
          <p:nvPr/>
        </p:nvSpPr>
        <p:spPr bwMode="auto">
          <a:xfrm>
            <a:off x="2209800" y="2906714"/>
            <a:ext cx="349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800"/>
              <a:t>V</a:t>
            </a:r>
            <a:r>
              <a:rPr lang="pt-BR" altLang="pt-BR" sz="1800"/>
              <a:t>alor verdadeiro </a:t>
            </a:r>
            <a:r>
              <a:rPr lang="pt-BR" altLang="pt-BR" sz="1800">
                <a:latin typeface="Wingdings" charset="2"/>
              </a:rPr>
              <a:t></a:t>
            </a:r>
            <a:r>
              <a:rPr lang="pt-BR" altLang="pt-BR" sz="1800"/>
              <a:t> centro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57350" y="6303964"/>
            <a:ext cx="5429250" cy="338137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600" b="1"/>
              <a:t>QUAL A FORMA ESPECÍFICA DESTA DISTRIBUIÇÃO?</a:t>
            </a:r>
          </a:p>
        </p:txBody>
      </p:sp>
    </p:spTree>
    <p:extLst>
      <p:ext uri="{BB962C8B-B14F-4D97-AF65-F5344CB8AC3E}">
        <p14:creationId xmlns:p14="http://schemas.microsoft.com/office/powerpoint/2010/main" val="2705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8" grpId="0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3930" y="3184416"/>
            <a:ext cx="9243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000" dirty="0"/>
              <a:t>Uma variável cujo valor não é conhecido antes que uma amostra seja </a:t>
            </a:r>
            <a:r>
              <a:rPr lang="pt-BR" sz="2000" dirty="0" smtClean="0"/>
              <a:t>feita; </a:t>
            </a:r>
          </a:p>
          <a:p>
            <a:pPr marL="342900" indent="-342900">
              <a:buFont typeface="Arial" charset="0"/>
              <a:buChar char="•"/>
            </a:pPr>
            <a:r>
              <a:rPr lang="pt-BR" sz="2000" dirty="0" smtClean="0"/>
              <a:t>São formas de mapear resultados de processos aleatórios para número;</a:t>
            </a:r>
          </a:p>
          <a:p>
            <a:pPr marL="342900" indent="-342900">
              <a:buFont typeface="Arial" charset="0"/>
              <a:buChar char="•"/>
            </a:pPr>
            <a:r>
              <a:rPr lang="pt-BR" sz="2000" dirty="0" smtClean="0"/>
              <a:t>Quantificação dos resultados de um processo aleatório</a:t>
            </a:r>
            <a:r>
              <a:rPr lang="pt-BR" sz="2000" dirty="0"/>
              <a:t>.</a:t>
            </a:r>
            <a:endParaRPr lang="pt-BR" sz="20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9635" y="2083550"/>
            <a:ext cx="232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Variáveis das aulas de </a:t>
            </a:r>
            <a:r>
              <a:rPr lang="pt-BR" sz="2000" b="1" dirty="0" err="1" smtClean="0"/>
              <a:t>algebra</a:t>
            </a:r>
            <a:endParaRPr lang="pt-BR" sz="20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2580858" y="2117109"/>
            <a:ext cx="4164499" cy="413443"/>
            <a:chOff x="2580858" y="2117109"/>
            <a:chExt cx="4164499" cy="413443"/>
          </a:xfrm>
        </p:grpSpPr>
        <p:sp>
          <p:nvSpPr>
            <p:cNvPr id="8" name="CaixaDeTexto 7"/>
            <p:cNvSpPr txBox="1"/>
            <p:nvPr/>
          </p:nvSpPr>
          <p:spPr>
            <a:xfrm>
              <a:off x="2580858" y="2130442"/>
              <a:ext cx="2504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err="1" smtClean="0"/>
                <a:t>x</a:t>
              </a:r>
              <a:r>
                <a:rPr lang="pt-BR" sz="2000" dirty="0" smtClean="0"/>
                <a:t> - 2 = 6</a:t>
              </a:r>
              <a:endParaRPr lang="pt-BR" sz="20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240696" y="2117109"/>
              <a:ext cx="2504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err="1"/>
                <a:t>y</a:t>
              </a:r>
              <a:r>
                <a:rPr lang="pt-BR" sz="2000" dirty="0" smtClean="0"/>
                <a:t> = 3 +2x</a:t>
              </a:r>
              <a:endParaRPr lang="pt-BR" sz="2000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520070" y="2162227"/>
            <a:ext cx="530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Variáveis </a:t>
            </a:r>
            <a:r>
              <a:rPr lang="pt-BR" sz="2000" dirty="0"/>
              <a:t>d</a:t>
            </a:r>
            <a:r>
              <a:rPr lang="pt-BR" sz="2000" dirty="0" smtClean="0"/>
              <a:t>as quais é possível </a:t>
            </a:r>
            <a:r>
              <a:rPr lang="pt-BR" sz="2000" b="1" dirty="0" smtClean="0"/>
              <a:t>atribuir valores 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428382" y="4348877"/>
            <a:ext cx="3438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Podem  assumir </a:t>
            </a:r>
            <a:r>
              <a:rPr lang="pt-BR" b="1" dirty="0" smtClean="0"/>
              <a:t>muitos valores diferentes com diferentes probabilidades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84174" y="4810539"/>
            <a:ext cx="516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X</a:t>
            </a:r>
            <a:r>
              <a:rPr lang="pt-BR" sz="2000" dirty="0" smtClean="0"/>
              <a:t>= soma da face superior de 2 dados 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84174" y="5456223"/>
            <a:ext cx="566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Y</a:t>
            </a:r>
            <a:r>
              <a:rPr lang="pt-BR" sz="2000" dirty="0" smtClean="0"/>
              <a:t>= média da altura de 5 alunos aleatórios de </a:t>
            </a:r>
            <a:r>
              <a:rPr lang="pt-BR" sz="2000" dirty="0" err="1" smtClean="0"/>
              <a:t>Planeco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57672" y="6045944"/>
            <a:ext cx="5870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Z</a:t>
            </a:r>
            <a:r>
              <a:rPr lang="pt-BR" sz="2000" dirty="0" smtClean="0"/>
              <a:t>= riqueza de espécies de borboletas em fragmentos de cerrado</a:t>
            </a:r>
            <a:endParaRPr lang="pt-BR" sz="2000" dirty="0"/>
          </a:p>
        </p:txBody>
      </p:sp>
      <p:grpSp>
        <p:nvGrpSpPr>
          <p:cNvPr id="2" name="Grupo 1"/>
          <p:cNvGrpSpPr/>
          <p:nvPr/>
        </p:nvGrpSpPr>
        <p:grpSpPr>
          <a:xfrm>
            <a:off x="357807" y="1093304"/>
            <a:ext cx="10853532" cy="707886"/>
            <a:chOff x="357807" y="1093304"/>
            <a:chExt cx="10853532" cy="707886"/>
          </a:xfrm>
        </p:grpSpPr>
        <p:sp>
          <p:nvSpPr>
            <p:cNvPr id="17" name="CaixaDeTexto 16"/>
            <p:cNvSpPr txBox="1"/>
            <p:nvPr/>
          </p:nvSpPr>
          <p:spPr>
            <a:xfrm>
              <a:off x="357807" y="1192696"/>
              <a:ext cx="1391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/>
                <a:t>Variável</a:t>
              </a:r>
              <a:endParaRPr lang="pt-BR" sz="2400" b="1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067339" y="109330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A propriedade que será medida por observações individuais. </a:t>
              </a:r>
              <a:r>
                <a:rPr lang="pt-BR" sz="2000" dirty="0" err="1" smtClean="0"/>
                <a:t>Ex</a:t>
              </a:r>
              <a:r>
                <a:rPr lang="pt-BR" sz="2000" dirty="0" smtClean="0"/>
                <a:t>: o comprimento ou número de indivíduos, o PH, a riqueza de espécies em parcelas</a:t>
              </a: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8428382" y="5396818"/>
            <a:ext cx="3763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maior parte das variáveis em biologia são aleatórias, embora variáveis </a:t>
            </a:r>
            <a:r>
              <a:rPr lang="pt-BR" dirty="0" err="1" smtClean="0"/>
              <a:t>preditoras</a:t>
            </a:r>
            <a:r>
              <a:rPr lang="pt-BR" dirty="0" smtClean="0"/>
              <a:t> em modelos podem ser definidas como fixas antecipadamente.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337931" y="3073797"/>
            <a:ext cx="2242928" cy="3680034"/>
            <a:chOff x="337931" y="3073797"/>
            <a:chExt cx="2242928" cy="3680034"/>
          </a:xfrm>
        </p:grpSpPr>
        <p:sp>
          <p:nvSpPr>
            <p:cNvPr id="11" name="CaixaDeTexto 10"/>
            <p:cNvSpPr txBox="1"/>
            <p:nvPr/>
          </p:nvSpPr>
          <p:spPr>
            <a:xfrm>
              <a:off x="337931" y="4539973"/>
              <a:ext cx="1669774" cy="830997"/>
            </a:xfrm>
            <a:prstGeom prst="rect">
              <a:avLst/>
            </a:prstGeom>
            <a:noFill/>
            <a:effectLst>
              <a:outerShdw blurRad="50800" dist="50800" dir="5400000" sx="163000" sy="163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Variáveis aleatórias</a:t>
              </a:r>
              <a:endParaRPr lang="pt-BR" sz="2400" b="1" dirty="0"/>
            </a:p>
          </p:txBody>
        </p:sp>
        <p:sp>
          <p:nvSpPr>
            <p:cNvPr id="20" name="Chave Esquerda 19"/>
            <p:cNvSpPr/>
            <p:nvPr/>
          </p:nvSpPr>
          <p:spPr>
            <a:xfrm>
              <a:off x="2166731" y="3073797"/>
              <a:ext cx="414128" cy="3680034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372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0" grpId="0"/>
      <p:bldP spid="12" grpId="0"/>
      <p:bldP spid="13" grpId="0"/>
      <p:bldP spid="14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854765" y="1219201"/>
            <a:ext cx="10853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i="1" dirty="0"/>
              <a:t>Medida da </a:t>
            </a:r>
            <a:r>
              <a:rPr lang="pt-BR" altLang="pt-BR" i="1" dirty="0" err="1"/>
              <a:t>freqüência</a:t>
            </a:r>
            <a:r>
              <a:rPr lang="pt-BR" altLang="pt-BR" i="1" dirty="0"/>
              <a:t> esperada que um evento </a:t>
            </a:r>
            <a:r>
              <a:rPr lang="pt-BR" altLang="pt-BR" i="1" dirty="0" smtClean="0"/>
              <a:t>ocorra a longo prazo </a:t>
            </a:r>
            <a:endParaRPr lang="pt-BR" altLang="pt-BR" i="1" dirty="0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537791" y="1938132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Arial" charset="0"/>
              <a:buChar char="•"/>
            </a:pPr>
            <a:r>
              <a:rPr lang="en-US" altLang="pt-BR" sz="1800" dirty="0"/>
              <a:t>A</a:t>
            </a:r>
            <a:r>
              <a:rPr lang="pt-BR" altLang="pt-BR" sz="1800" dirty="0"/>
              <a:t>plicada em situações que envolvem </a:t>
            </a:r>
            <a:r>
              <a:rPr lang="pt-BR" altLang="pt-BR" sz="1800" b="1" dirty="0" smtClean="0"/>
              <a:t>incerteza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3356537"/>
            <a:ext cx="8077200" cy="3352800"/>
            <a:chOff x="1066800" y="3018610"/>
            <a:chExt cx="8077200" cy="3352800"/>
          </a:xfrm>
        </p:grpSpPr>
        <p:pic>
          <p:nvPicPr>
            <p:cNvPr id="23558" name="Picture 4" descr="220px-Galton_Board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018610"/>
              <a:ext cx="2881313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Box 6"/>
            <p:cNvSpPr txBox="1">
              <a:spLocks noChangeArrowheads="1"/>
            </p:cNvSpPr>
            <p:nvPr/>
          </p:nvSpPr>
          <p:spPr bwMode="auto">
            <a:xfrm>
              <a:off x="4572000" y="3328263"/>
              <a:ext cx="609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2000" i="1"/>
                <a:t>P</a:t>
              </a:r>
              <a:r>
                <a:rPr lang="pt-BR" altLang="pt-BR" sz="2000"/>
                <a:t> </a:t>
              </a:r>
              <a:r>
                <a:rPr lang="pt-BR" altLang="pt-BR" sz="1800"/>
                <a:t>=</a:t>
              </a:r>
            </a:p>
          </p:txBody>
        </p:sp>
        <p:sp>
          <p:nvSpPr>
            <p:cNvPr id="23560" name="TextBox 7"/>
            <p:cNvSpPr txBox="1">
              <a:spLocks noChangeArrowheads="1"/>
            </p:cNvSpPr>
            <p:nvPr/>
          </p:nvSpPr>
          <p:spPr bwMode="auto">
            <a:xfrm>
              <a:off x="5181600" y="3175863"/>
              <a:ext cx="3962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 dirty="0"/>
                <a:t>n</a:t>
              </a:r>
              <a:r>
                <a:rPr lang="pt-BR" altLang="pt-BR" sz="1800" dirty="0"/>
                <a:t>úmero de resultados de interesse</a:t>
              </a:r>
            </a:p>
          </p:txBody>
        </p: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5181600" y="3565629"/>
              <a:ext cx="365760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2" name="TextBox 10"/>
            <p:cNvSpPr txBox="1">
              <a:spLocks noChangeArrowheads="1"/>
            </p:cNvSpPr>
            <p:nvPr/>
          </p:nvSpPr>
          <p:spPr bwMode="auto">
            <a:xfrm>
              <a:off x="5181600" y="3556863"/>
              <a:ext cx="3505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 dirty="0"/>
                <a:t>n</a:t>
              </a:r>
              <a:r>
                <a:rPr lang="pt-BR" altLang="pt-BR" sz="1800" dirty="0"/>
                <a:t>úmero de observações</a:t>
              </a:r>
            </a:p>
          </p:txBody>
        </p:sp>
      </p:grp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551044" y="2368824"/>
            <a:ext cx="770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marL="285750" indent="-285750">
              <a:buFont typeface="Arial" charset="0"/>
              <a:buChar char="•"/>
              <a:defRPr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pt-BR" dirty="0" err="1"/>
              <a:t>Interpretação</a:t>
            </a:r>
            <a:r>
              <a:rPr lang="en-US" altLang="pt-BR" dirty="0"/>
              <a:t> </a:t>
            </a:r>
            <a:r>
              <a:rPr lang="en-US" altLang="pt-BR" dirty="0" err="1"/>
              <a:t>estatística</a:t>
            </a:r>
            <a:r>
              <a:rPr lang="en-US" altLang="pt-BR" dirty="0"/>
              <a:t> </a:t>
            </a:r>
            <a:r>
              <a:rPr lang="en-US" altLang="pt-BR" dirty="0" err="1"/>
              <a:t>clássica</a:t>
            </a:r>
            <a:r>
              <a:rPr lang="en-US" altLang="pt-BR" dirty="0"/>
              <a:t> (</a:t>
            </a:r>
            <a:r>
              <a:rPr lang="en-US" altLang="pt-BR" dirty="0" err="1"/>
              <a:t>abordagem</a:t>
            </a:r>
            <a:r>
              <a:rPr lang="en-US" altLang="pt-BR" dirty="0"/>
              <a:t> </a:t>
            </a:r>
            <a:r>
              <a:rPr lang="en-US" altLang="pt-BR" dirty="0" err="1"/>
              <a:t>frequentista</a:t>
            </a:r>
            <a:r>
              <a:rPr lang="en-US" altLang="pt-BR" dirty="0"/>
              <a:t>)</a:t>
            </a:r>
            <a:endParaRPr lang="pt-BR" altLang="pt-BR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544420" y="2779638"/>
            <a:ext cx="916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 eaLnBrk="1" hangingPunct="1">
              <a:buFont typeface="Arial" charset="0"/>
              <a:buChar char="•"/>
            </a:pPr>
            <a:r>
              <a:rPr lang="en-US" altLang="pt-BR" sz="1800" dirty="0" smtClean="0"/>
              <a:t>Fundamental para </a:t>
            </a:r>
            <a:r>
              <a:rPr lang="en-US" altLang="pt-BR" sz="1800" dirty="0" err="1" smtClean="0"/>
              <a:t>interpretar</a:t>
            </a:r>
            <a:r>
              <a:rPr lang="en-US" altLang="pt-BR" sz="1800" dirty="0" smtClean="0"/>
              <a:t> </a:t>
            </a:r>
            <a:r>
              <a:rPr lang="en-US" altLang="pt-BR" sz="1800" dirty="0" err="1" smtClean="0"/>
              <a:t>os</a:t>
            </a:r>
            <a:r>
              <a:rPr lang="en-US" altLang="pt-BR" sz="1800" dirty="0" smtClean="0"/>
              <a:t> testes de </a:t>
            </a:r>
            <a:r>
              <a:rPr lang="en-US" altLang="pt-BR" sz="1800" dirty="0" err="1" smtClean="0"/>
              <a:t>hipótese</a:t>
            </a:r>
            <a:r>
              <a:rPr lang="en-US" altLang="pt-BR" sz="1800" dirty="0" smtClean="0"/>
              <a:t> </a:t>
            </a:r>
            <a:r>
              <a:rPr lang="en-US" altLang="pt-BR" sz="1800" dirty="0" err="1" smtClean="0"/>
              <a:t>estatisticos</a:t>
            </a:r>
            <a:r>
              <a:rPr lang="en-US" altLang="pt-BR" sz="1800" dirty="0" smtClean="0"/>
              <a:t> </a:t>
            </a:r>
            <a:r>
              <a:rPr lang="en-US" altLang="pt-BR" sz="1400" dirty="0" smtClean="0"/>
              <a:t>(P e </a:t>
            </a:r>
            <a:r>
              <a:rPr lang="en-US" altLang="pt-BR" sz="1400" dirty="0" err="1" smtClean="0"/>
              <a:t>intervalo</a:t>
            </a:r>
            <a:r>
              <a:rPr lang="en-US" altLang="pt-BR" sz="1400" dirty="0" smtClean="0"/>
              <a:t> de </a:t>
            </a:r>
            <a:r>
              <a:rPr lang="en-US" altLang="pt-BR" sz="1400" dirty="0" err="1" smtClean="0"/>
              <a:t>confiança</a:t>
            </a:r>
            <a:r>
              <a:rPr lang="en-US" altLang="pt-BR" sz="1400" dirty="0" smtClean="0"/>
              <a:t>)</a:t>
            </a:r>
            <a:endParaRPr lang="pt-BR" altLang="pt-BR" sz="1400" b="1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27794" y="184151"/>
            <a:ext cx="11759406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PROBABILIDADE</a:t>
            </a:r>
            <a:endParaRPr lang="pt-BR" alt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007497" y="5180536"/>
            <a:ext cx="5062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marL="285750" indent="-285750">
              <a:buFont typeface="Arial" charset="0"/>
              <a:buChar char="•"/>
              <a:defRPr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-128"/>
              </a:defRPr>
            </a:lvl9pPr>
          </a:lstStyle>
          <a:p>
            <a:r>
              <a:rPr lang="en-US" b="1" dirty="0" err="1" smtClean="0"/>
              <a:t>Aplicada</a:t>
            </a:r>
            <a:r>
              <a:rPr lang="en-US" b="1" dirty="0" smtClean="0"/>
              <a:t>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b="1" dirty="0" err="1"/>
              <a:t>conceito</a:t>
            </a:r>
            <a:r>
              <a:rPr lang="en-US" b="1" dirty="0"/>
              <a:t> de </a:t>
            </a:r>
            <a:r>
              <a:rPr lang="en-US" b="1" dirty="0" err="1"/>
              <a:t>variável</a:t>
            </a:r>
            <a:r>
              <a:rPr lang="en-US" b="1" dirty="0"/>
              <a:t> </a:t>
            </a:r>
            <a:r>
              <a:rPr lang="en-US" b="1" dirty="0" err="1"/>
              <a:t>aleatória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281530" y="5695870"/>
            <a:ext cx="4055390" cy="951367"/>
            <a:chOff x="8136610" y="5667280"/>
            <a:chExt cx="4055390" cy="951367"/>
          </a:xfrm>
        </p:grpSpPr>
        <p:sp>
          <p:nvSpPr>
            <p:cNvPr id="5" name="TextBox 4"/>
            <p:cNvSpPr txBox="1"/>
            <p:nvPr/>
          </p:nvSpPr>
          <p:spPr>
            <a:xfrm>
              <a:off x="8136610" y="6218537"/>
              <a:ext cx="1250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 (X=2)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36610" y="5667280"/>
              <a:ext cx="4055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X= </a:t>
              </a:r>
              <a:r>
                <a:rPr lang="en-US" sz="2000" dirty="0" err="1" smtClean="0"/>
                <a:t>número</a:t>
              </a:r>
              <a:r>
                <a:rPr lang="en-US" sz="2000" dirty="0" smtClean="0"/>
                <a:t> de </a:t>
              </a:r>
              <a:r>
                <a:rPr lang="en-US" sz="2000" dirty="0" err="1" smtClean="0"/>
                <a:t>filhas</a:t>
              </a:r>
              <a:r>
                <a:rPr lang="en-US" sz="2000" dirty="0" smtClean="0"/>
                <a:t> entre 3 </a:t>
              </a:r>
              <a:r>
                <a:rPr lang="en-US" sz="2000" dirty="0" err="1" smtClean="0"/>
                <a:t>crianças</a:t>
              </a:r>
              <a:r>
                <a:rPr lang="en-US" sz="2000" dirty="0" smtClean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6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1" grpId="0"/>
      <p:bldP spid="1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8903" y="240153"/>
            <a:ext cx="11767931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PROBABILIDADE</a:t>
            </a:r>
            <a:endParaRPr lang="pt-BR" altLang="pt-BR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752600" y="3627438"/>
            <a:ext cx="2209800" cy="698500"/>
            <a:chOff x="228600" y="3627438"/>
            <a:chExt cx="2209800" cy="69850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627438"/>
              <a:ext cx="2209800" cy="369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/>
                <a:t>Probabilidade Fixa</a:t>
              </a:r>
            </a:p>
          </p:txBody>
        </p:sp>
        <p:sp>
          <p:nvSpPr>
            <p:cNvPr id="21546" name="TextBox 5"/>
            <p:cNvSpPr txBox="1">
              <a:spLocks noChangeArrowheads="1"/>
            </p:cNvSpPr>
            <p:nvPr/>
          </p:nvSpPr>
          <p:spPr bwMode="auto">
            <a:xfrm>
              <a:off x="304800" y="4017963"/>
              <a:ext cx="1981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400"/>
                <a:t>ou valor “verdadeiro”</a:t>
              </a:r>
              <a:endParaRPr lang="pt-BR" altLang="pt-BR" sz="1400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368676" y="2116138"/>
            <a:ext cx="4022725" cy="1892300"/>
            <a:chOff x="1844675" y="2116138"/>
            <a:chExt cx="4022725" cy="1892300"/>
          </a:xfrm>
        </p:grpSpPr>
        <p:sp>
          <p:nvSpPr>
            <p:cNvPr id="8" name="Curved Left Arrow 7"/>
            <p:cNvSpPr>
              <a:spLocks noChangeArrowheads="1"/>
            </p:cNvSpPr>
            <p:nvPr/>
          </p:nvSpPr>
          <p:spPr bwMode="auto">
            <a:xfrm rot="-5400000">
              <a:off x="2971007" y="989806"/>
              <a:ext cx="1084262" cy="3336925"/>
            </a:xfrm>
            <a:prstGeom prst="curvedLeftArrow">
              <a:avLst>
                <a:gd name="adj1" fmla="val 25006"/>
                <a:gd name="adj2" fmla="val 49997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latin typeface="Calibri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68775" y="3640138"/>
              <a:ext cx="1698625" cy="368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/>
                <a:t>Observação</a:t>
              </a:r>
            </a:p>
          </p:txBody>
        </p:sp>
        <p:sp>
          <p:nvSpPr>
            <p:cNvPr id="21544" name="TextBox 10"/>
            <p:cNvSpPr txBox="1">
              <a:spLocks noChangeArrowheads="1"/>
            </p:cNvSpPr>
            <p:nvPr/>
          </p:nvSpPr>
          <p:spPr bwMode="auto">
            <a:xfrm>
              <a:off x="2286000" y="2192338"/>
              <a:ext cx="23399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400" b="1"/>
                <a:t>TEORIA DE PROBABILIDADE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352801" y="4478338"/>
            <a:ext cx="3336925" cy="1084262"/>
            <a:chOff x="1828800" y="4478338"/>
            <a:chExt cx="3336925" cy="1084262"/>
          </a:xfrm>
        </p:grpSpPr>
        <p:sp>
          <p:nvSpPr>
            <p:cNvPr id="9" name="Curved Left Arrow 8"/>
            <p:cNvSpPr>
              <a:spLocks noChangeArrowheads="1"/>
            </p:cNvSpPr>
            <p:nvPr/>
          </p:nvSpPr>
          <p:spPr bwMode="auto">
            <a:xfrm rot="5400000">
              <a:off x="2955132" y="3352006"/>
              <a:ext cx="1084262" cy="3336925"/>
            </a:xfrm>
            <a:prstGeom prst="curvedLeftArrow">
              <a:avLst>
                <a:gd name="adj1" fmla="val 25006"/>
                <a:gd name="adj2" fmla="val 49997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latin typeface="Calibri" charset="0"/>
              </a:endParaRPr>
            </a:p>
          </p:txBody>
        </p:sp>
        <p:sp>
          <p:nvSpPr>
            <p:cNvPr id="21541" name="TextBox 11"/>
            <p:cNvSpPr txBox="1">
              <a:spLocks noChangeArrowheads="1"/>
            </p:cNvSpPr>
            <p:nvPr/>
          </p:nvSpPr>
          <p:spPr bwMode="auto">
            <a:xfrm>
              <a:off x="2362200" y="5087938"/>
              <a:ext cx="23399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400" b="1"/>
                <a:t>ESTATÍSTICA</a:t>
              </a:r>
            </a:p>
          </p:txBody>
        </p:sp>
      </p:grpSp>
      <p:sp>
        <p:nvSpPr>
          <p:cNvPr id="19466" name="TextBox 19"/>
          <p:cNvSpPr txBox="1">
            <a:spLocks noChangeArrowheads="1"/>
          </p:cNvSpPr>
          <p:nvPr/>
        </p:nvSpPr>
        <p:spPr bwMode="auto">
          <a:xfrm>
            <a:off x="5867400" y="1887538"/>
            <a:ext cx="362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2000">
                <a:solidFill>
                  <a:srgbClr val="FF0000"/>
                </a:solidFill>
              </a:rPr>
              <a:t>s</a:t>
            </a:r>
            <a:r>
              <a:rPr lang="pt-BR" altLang="pt-BR" sz="2000">
                <a:solidFill>
                  <a:srgbClr val="FF0000"/>
                </a:solidFill>
              </a:rPr>
              <a:t>ituações de apostas</a:t>
            </a:r>
          </a:p>
        </p:txBody>
      </p:sp>
      <p:sp>
        <p:nvSpPr>
          <p:cNvPr id="19467" name="TextBox 20"/>
          <p:cNvSpPr txBox="1">
            <a:spLocks noChangeArrowheads="1"/>
          </p:cNvSpPr>
          <p:nvPr/>
        </p:nvSpPr>
        <p:spPr bwMode="auto">
          <a:xfrm>
            <a:off x="5121275" y="5711825"/>
            <a:ext cx="448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2000">
                <a:solidFill>
                  <a:srgbClr val="FF0000"/>
                </a:solidFill>
              </a:rPr>
              <a:t>Q</a:t>
            </a:r>
            <a:r>
              <a:rPr lang="pt-BR" altLang="pt-BR" sz="2000">
                <a:solidFill>
                  <a:srgbClr val="FF0000"/>
                </a:solidFill>
              </a:rPr>
              <a:t>uestões científicas e cotidianas</a:t>
            </a: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8458200" y="2667000"/>
            <a:ext cx="1720850" cy="2076450"/>
            <a:chOff x="6934200" y="2667000"/>
            <a:chExt cx="1720068" cy="2077036"/>
          </a:xfrm>
        </p:grpSpPr>
        <p:pic>
          <p:nvPicPr>
            <p:cNvPr id="21513" name="Picture 4" descr="targe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667000"/>
              <a:ext cx="1720068" cy="207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7773606" y="3729338"/>
              <a:ext cx="39669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7852945" y="3824615"/>
              <a:ext cx="38083" cy="460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930697" y="3729338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657771" y="3965941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930697" y="3918303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735524" y="3586422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7852945" y="3681699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695854" y="3776976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8241706" y="4297823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7580019" y="3681699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7072250" y="3160852"/>
              <a:ext cx="39669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813275" y="3586422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968780" y="3208491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813275" y="3397456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618102" y="3445095"/>
              <a:ext cx="39669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8124284" y="3586422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813275" y="4202546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735524" y="3824615"/>
              <a:ext cx="38083" cy="460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22928" y="3918303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8359127" y="3065575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8046532" y="3065575"/>
              <a:ext cx="39669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968780" y="3586422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580019" y="3918303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7384845" y="4486788"/>
              <a:ext cx="38083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7422928" y="3349818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7695854" y="3681699"/>
              <a:ext cx="39670" cy="476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133600" y="1524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6000">
                <a:solidFill>
                  <a:srgbClr val="558ED5"/>
                </a:solidFill>
              </a:rPr>
              <a:t>Por que eu preciso saber estatística?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57401" y="2362201"/>
            <a:ext cx="7883525" cy="3967163"/>
            <a:chOff x="533400" y="2362200"/>
            <a:chExt cx="7883525" cy="3967163"/>
          </a:xfrm>
        </p:grpSpPr>
        <p:pic>
          <p:nvPicPr>
            <p:cNvPr id="21508" name="Picture 4" descr="Toolbox-icon-11060305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475" y="2940050"/>
              <a:ext cx="25146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5" descr="decisi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75" y="2362200"/>
              <a:ext cx="2320925" cy="339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Arrow 6"/>
            <p:cNvSpPr>
              <a:spLocks noChangeArrowheads="1"/>
            </p:cNvSpPr>
            <p:nvPr/>
          </p:nvSpPr>
          <p:spPr bwMode="auto">
            <a:xfrm>
              <a:off x="3927475" y="3549650"/>
              <a:ext cx="1143000" cy="9144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1511" name="TextBox 7"/>
            <p:cNvSpPr txBox="1">
              <a:spLocks noChangeArrowheads="1"/>
            </p:cNvSpPr>
            <p:nvPr/>
          </p:nvSpPr>
          <p:spPr bwMode="auto">
            <a:xfrm>
              <a:off x="533400" y="5867400"/>
              <a:ext cx="78835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i="1">
                  <a:latin typeface="Calibri" charset="0"/>
                </a:rPr>
                <a:t>Ferramenta para tomada de decisão diante de incerteza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0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7794" y="184151"/>
            <a:ext cx="11759406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PROBABILIDADE</a:t>
            </a:r>
            <a:endParaRPr lang="pt-BR" altLang="pt-BR" dirty="0"/>
          </a:p>
        </p:txBody>
      </p:sp>
      <p:grpSp>
        <p:nvGrpSpPr>
          <p:cNvPr id="22531" name="Group 39"/>
          <p:cNvGrpSpPr>
            <a:grpSpLocks/>
          </p:cNvGrpSpPr>
          <p:nvPr/>
        </p:nvGrpSpPr>
        <p:grpSpPr bwMode="auto">
          <a:xfrm>
            <a:off x="1752600" y="3627438"/>
            <a:ext cx="2209800" cy="698500"/>
            <a:chOff x="228600" y="3627438"/>
            <a:chExt cx="2209800" cy="69850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627438"/>
              <a:ext cx="2209800" cy="369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/>
                <a:t>Probabilidade Fixa</a:t>
              </a:r>
            </a:p>
          </p:txBody>
        </p:sp>
        <p:sp>
          <p:nvSpPr>
            <p:cNvPr id="22568" name="TextBox 5"/>
            <p:cNvSpPr txBox="1">
              <a:spLocks noChangeArrowheads="1"/>
            </p:cNvSpPr>
            <p:nvPr/>
          </p:nvSpPr>
          <p:spPr bwMode="auto">
            <a:xfrm>
              <a:off x="304800" y="4017963"/>
              <a:ext cx="1981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400"/>
                <a:t>ou valor “verdadeiro”</a:t>
              </a:r>
              <a:endParaRPr lang="pt-BR" altLang="pt-BR" sz="1400"/>
            </a:p>
          </p:txBody>
        </p:sp>
      </p:grpSp>
      <p:grpSp>
        <p:nvGrpSpPr>
          <p:cNvPr id="22532" name="Group 40"/>
          <p:cNvGrpSpPr>
            <a:grpSpLocks/>
          </p:cNvGrpSpPr>
          <p:nvPr/>
        </p:nvGrpSpPr>
        <p:grpSpPr bwMode="auto">
          <a:xfrm>
            <a:off x="3368676" y="2116138"/>
            <a:ext cx="4022725" cy="1892300"/>
            <a:chOff x="1844675" y="2116138"/>
            <a:chExt cx="4022725" cy="1892300"/>
          </a:xfrm>
        </p:grpSpPr>
        <p:sp>
          <p:nvSpPr>
            <p:cNvPr id="8" name="Curved Left Arrow 7"/>
            <p:cNvSpPr>
              <a:spLocks noChangeArrowheads="1"/>
            </p:cNvSpPr>
            <p:nvPr/>
          </p:nvSpPr>
          <p:spPr bwMode="auto">
            <a:xfrm rot="-5400000">
              <a:off x="2971007" y="989806"/>
              <a:ext cx="1084262" cy="3336925"/>
            </a:xfrm>
            <a:prstGeom prst="curvedLeftArrow">
              <a:avLst>
                <a:gd name="adj1" fmla="val 25006"/>
                <a:gd name="adj2" fmla="val 49997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latin typeface="Calibri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68775" y="3640138"/>
              <a:ext cx="1698625" cy="368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/>
                <a:t>Observação</a:t>
              </a:r>
            </a:p>
          </p:txBody>
        </p:sp>
        <p:sp>
          <p:nvSpPr>
            <p:cNvPr id="22566" name="TextBox 10"/>
            <p:cNvSpPr txBox="1">
              <a:spLocks noChangeArrowheads="1"/>
            </p:cNvSpPr>
            <p:nvPr/>
          </p:nvSpPr>
          <p:spPr bwMode="auto">
            <a:xfrm>
              <a:off x="2286000" y="2192338"/>
              <a:ext cx="23399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400" b="1"/>
                <a:t>TEORIA DE PROBABILIDADE</a:t>
              </a:r>
            </a:p>
          </p:txBody>
        </p:sp>
      </p:grpSp>
      <p:grpSp>
        <p:nvGrpSpPr>
          <p:cNvPr id="22533" name="Group 42"/>
          <p:cNvGrpSpPr>
            <a:grpSpLocks/>
          </p:cNvGrpSpPr>
          <p:nvPr/>
        </p:nvGrpSpPr>
        <p:grpSpPr bwMode="auto">
          <a:xfrm>
            <a:off x="3352801" y="4478338"/>
            <a:ext cx="3336925" cy="1084262"/>
            <a:chOff x="1828800" y="4478338"/>
            <a:chExt cx="3336925" cy="1084262"/>
          </a:xfrm>
        </p:grpSpPr>
        <p:sp>
          <p:nvSpPr>
            <p:cNvPr id="9" name="Curved Left Arrow 8"/>
            <p:cNvSpPr>
              <a:spLocks noChangeArrowheads="1"/>
            </p:cNvSpPr>
            <p:nvPr/>
          </p:nvSpPr>
          <p:spPr bwMode="auto">
            <a:xfrm rot="5400000">
              <a:off x="2955132" y="3352006"/>
              <a:ext cx="1084262" cy="3336925"/>
            </a:xfrm>
            <a:prstGeom prst="curvedLeftArrow">
              <a:avLst>
                <a:gd name="adj1" fmla="val 25006"/>
                <a:gd name="adj2" fmla="val 49997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latin typeface="Calibri" charset="0"/>
              </a:endParaRPr>
            </a:p>
          </p:txBody>
        </p:sp>
        <p:sp>
          <p:nvSpPr>
            <p:cNvPr id="22563" name="TextBox 11"/>
            <p:cNvSpPr txBox="1">
              <a:spLocks noChangeArrowheads="1"/>
            </p:cNvSpPr>
            <p:nvPr/>
          </p:nvSpPr>
          <p:spPr bwMode="auto">
            <a:xfrm>
              <a:off x="2362200" y="5087938"/>
              <a:ext cx="23399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400" b="1"/>
                <a:t>ESTATÍSTICA</a:t>
              </a:r>
            </a:p>
          </p:txBody>
        </p:sp>
      </p:grpSp>
      <p:sp>
        <p:nvSpPr>
          <p:cNvPr id="22534" name="TextBox 19"/>
          <p:cNvSpPr txBox="1">
            <a:spLocks noChangeArrowheads="1"/>
          </p:cNvSpPr>
          <p:nvPr/>
        </p:nvSpPr>
        <p:spPr bwMode="auto">
          <a:xfrm>
            <a:off x="5867400" y="1887538"/>
            <a:ext cx="362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2000">
                <a:solidFill>
                  <a:srgbClr val="FF0000"/>
                </a:solidFill>
              </a:rPr>
              <a:t>s</a:t>
            </a:r>
            <a:r>
              <a:rPr lang="pt-BR" altLang="pt-BR" sz="2000">
                <a:solidFill>
                  <a:srgbClr val="FF0000"/>
                </a:solidFill>
              </a:rPr>
              <a:t>ituações de apostas</a:t>
            </a:r>
          </a:p>
        </p:txBody>
      </p:sp>
      <p:sp>
        <p:nvSpPr>
          <p:cNvPr id="22535" name="TextBox 20"/>
          <p:cNvSpPr txBox="1">
            <a:spLocks noChangeArrowheads="1"/>
          </p:cNvSpPr>
          <p:nvPr/>
        </p:nvSpPr>
        <p:spPr bwMode="auto">
          <a:xfrm>
            <a:off x="5121275" y="5711825"/>
            <a:ext cx="448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2000">
                <a:solidFill>
                  <a:srgbClr val="FF0000"/>
                </a:solidFill>
              </a:rPr>
              <a:t>Q</a:t>
            </a:r>
            <a:r>
              <a:rPr lang="pt-BR" altLang="pt-BR" sz="2000">
                <a:solidFill>
                  <a:srgbClr val="FF0000"/>
                </a:solidFill>
              </a:rPr>
              <a:t>uestões científicas e cotidianas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297989" y="3729039"/>
            <a:ext cx="39687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375775" y="3824289"/>
            <a:ext cx="39688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453564" y="3729039"/>
            <a:ext cx="39687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182100" y="3965576"/>
            <a:ext cx="38100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453564" y="3919539"/>
            <a:ext cx="39687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259888" y="3587750"/>
            <a:ext cx="38100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375775" y="3681414"/>
            <a:ext cx="39688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9220200" y="3776664"/>
            <a:ext cx="39688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766300" y="4297364"/>
            <a:ext cx="38100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104313" y="3681414"/>
            <a:ext cx="38100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596314" y="3160714"/>
            <a:ext cx="39687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337675" y="3587750"/>
            <a:ext cx="38100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493250" y="3208339"/>
            <a:ext cx="38100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337675" y="3397251"/>
            <a:ext cx="38100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142414" y="3444876"/>
            <a:ext cx="39687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9648825" y="3587750"/>
            <a:ext cx="3968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337675" y="4203700"/>
            <a:ext cx="38100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259888" y="3824289"/>
            <a:ext cx="38100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8947150" y="3919539"/>
            <a:ext cx="3968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882189" y="3065464"/>
            <a:ext cx="39687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9571039" y="3065464"/>
            <a:ext cx="39687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 b="1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493250" y="3587750"/>
            <a:ext cx="38100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9104313" y="3919539"/>
            <a:ext cx="38100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909050" y="4487864"/>
            <a:ext cx="38100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8947150" y="3349626"/>
            <a:ext cx="39688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9220200" y="3681414"/>
            <a:ext cx="39688" cy="47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7437" y="6541700"/>
            <a:ext cx="9854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LEIAM: Cap. 5 do ”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Andar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bêbado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”: As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conflitantes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leis dos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grandes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pequenos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números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8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Pi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85900"/>
            <a:ext cx="84994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00" y="1219200"/>
            <a:ext cx="29718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133600" y="6324600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1800" dirty="0" err="1"/>
              <a:t>Variável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aleatória</a:t>
            </a:r>
            <a:r>
              <a:rPr lang="en-US" altLang="pt-BR" sz="1800" dirty="0"/>
              <a:t>:</a:t>
            </a:r>
            <a:r>
              <a:rPr lang="pt-BR" altLang="pt-BR" sz="1800" dirty="0"/>
              <a:t> número de </a:t>
            </a:r>
            <a:r>
              <a:rPr lang="pt-BR" altLang="pt-BR" sz="1800" dirty="0" smtClean="0"/>
              <a:t>coroas</a:t>
            </a:r>
            <a:endParaRPr lang="pt-BR" altLang="pt-BR" sz="1800" dirty="0"/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2133600" y="5943600"/>
            <a:ext cx="6482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Processo aleatório: lançamento de duas moedas honestas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Pi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85900"/>
            <a:ext cx="84994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05800" y="1219200"/>
            <a:ext cx="19812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2971800"/>
            <a:ext cx="914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133600" y="6324600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1800" dirty="0" err="1"/>
              <a:t>Variável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aleatória</a:t>
            </a:r>
            <a:r>
              <a:rPr lang="en-US" altLang="pt-BR" sz="1800" dirty="0"/>
              <a:t>:</a:t>
            </a:r>
            <a:r>
              <a:rPr lang="pt-BR" altLang="pt-BR" sz="1800" dirty="0"/>
              <a:t> número de </a:t>
            </a:r>
            <a:r>
              <a:rPr lang="pt-BR" altLang="pt-BR" sz="1800" dirty="0" smtClean="0"/>
              <a:t>coroas</a:t>
            </a:r>
            <a:endParaRPr lang="pt-BR" altLang="pt-BR" sz="1800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133600" y="5943600"/>
            <a:ext cx="6482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Processo aleatório: lançamento de duas moedas honestas</a:t>
            </a:r>
          </a:p>
        </p:txBody>
      </p:sp>
    </p:spTree>
    <p:extLst>
      <p:ext uri="{BB962C8B-B14F-4D97-AF65-F5344CB8AC3E}">
        <p14:creationId xmlns:p14="http://schemas.microsoft.com/office/powerpoint/2010/main" val="14639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Pi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85900"/>
            <a:ext cx="84994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05800" y="1219200"/>
            <a:ext cx="19812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133600" y="6324600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1800" dirty="0" err="1"/>
              <a:t>Variável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aleatória</a:t>
            </a:r>
            <a:r>
              <a:rPr lang="en-US" altLang="pt-BR" sz="1800" dirty="0"/>
              <a:t>:</a:t>
            </a:r>
            <a:r>
              <a:rPr lang="pt-BR" altLang="pt-BR" sz="1800" dirty="0"/>
              <a:t> número de </a:t>
            </a:r>
            <a:r>
              <a:rPr lang="pt-BR" altLang="pt-BR" sz="1800" dirty="0" smtClean="0"/>
              <a:t>coroas</a:t>
            </a:r>
            <a:endParaRPr lang="pt-BR" altLang="pt-BR" sz="1800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133600" y="5943600"/>
            <a:ext cx="6482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Processo aleatório: lançamento de duas moedas honestas</a:t>
            </a:r>
          </a:p>
        </p:txBody>
      </p:sp>
    </p:spTree>
    <p:extLst>
      <p:ext uri="{BB962C8B-B14F-4D97-AF65-F5344CB8AC3E}">
        <p14:creationId xmlns:p14="http://schemas.microsoft.com/office/powerpoint/2010/main" val="604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Pi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85900"/>
            <a:ext cx="84994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133600" y="6324600"/>
            <a:ext cx="518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1800" dirty="0" err="1"/>
              <a:t>Variável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aleatória</a:t>
            </a:r>
            <a:r>
              <a:rPr lang="en-US" altLang="pt-BR" sz="1800" dirty="0"/>
              <a:t>:</a:t>
            </a:r>
            <a:r>
              <a:rPr lang="pt-BR" altLang="pt-BR" sz="1800" dirty="0"/>
              <a:t> número de </a:t>
            </a:r>
            <a:r>
              <a:rPr lang="pt-BR" altLang="pt-BR" sz="1800" dirty="0" smtClean="0"/>
              <a:t>coroas</a:t>
            </a:r>
            <a:endParaRPr lang="pt-BR" altLang="pt-BR" sz="1800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133600" y="5943600"/>
            <a:ext cx="6482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Processo aleatório: lançamento de duas moedas honestas</a:t>
            </a:r>
          </a:p>
        </p:txBody>
      </p:sp>
    </p:spTree>
    <p:extLst>
      <p:ext uri="{BB962C8B-B14F-4D97-AF65-F5344CB8AC3E}">
        <p14:creationId xmlns:p14="http://schemas.microsoft.com/office/powerpoint/2010/main" val="15345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TextBox 6"/>
          <p:cNvSpPr txBox="1">
            <a:spLocks noChangeArrowheads="1"/>
          </p:cNvSpPr>
          <p:nvPr/>
        </p:nvSpPr>
        <p:spPr bwMode="auto">
          <a:xfrm>
            <a:off x="6172200" y="1103136"/>
            <a:ext cx="5078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dirty="0"/>
              <a:t>O</a:t>
            </a:r>
            <a:r>
              <a:rPr lang="pt-BR" altLang="pt-BR" dirty="0"/>
              <a:t> </a:t>
            </a:r>
            <a:r>
              <a:rPr lang="en-US" altLang="pt-BR" dirty="0"/>
              <a:t>r</a:t>
            </a:r>
            <a:r>
              <a:rPr lang="pt-BR" altLang="pt-BR" dirty="0" err="1"/>
              <a:t>esultado</a:t>
            </a:r>
            <a:r>
              <a:rPr lang="pt-BR" altLang="pt-BR" dirty="0"/>
              <a:t> de uma única observação é um evento incerto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6500191" y="3667541"/>
            <a:ext cx="45322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dirty="0"/>
              <a:t>Padrões regulares na </a:t>
            </a:r>
            <a:r>
              <a:rPr lang="pt-BR" altLang="pt-BR" dirty="0" smtClean="0"/>
              <a:t>frequência </a:t>
            </a:r>
            <a:r>
              <a:rPr lang="pt-BR" altLang="pt-BR" dirty="0"/>
              <a:t>na distribuição dos eventos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153400" y="2428528"/>
            <a:ext cx="2514600" cy="877887"/>
            <a:chOff x="6096000" y="1941513"/>
            <a:chExt cx="2514600" cy="877887"/>
          </a:xfrm>
        </p:grpSpPr>
        <p:sp>
          <p:nvSpPr>
            <p:cNvPr id="10" name="Down Arrow 9"/>
            <p:cNvSpPr>
              <a:spLocks noChangeArrowheads="1"/>
            </p:cNvSpPr>
            <p:nvPr/>
          </p:nvSpPr>
          <p:spPr bwMode="auto">
            <a:xfrm>
              <a:off x="6096000" y="1941513"/>
              <a:ext cx="609600" cy="877887"/>
            </a:xfrm>
            <a:prstGeom prst="down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4825" name="TextBox 10"/>
            <p:cNvSpPr txBox="1">
              <a:spLocks noChangeArrowheads="1"/>
            </p:cNvSpPr>
            <p:nvPr/>
          </p:nvSpPr>
          <p:spPr bwMode="auto">
            <a:xfrm>
              <a:off x="6705600" y="1941513"/>
              <a:ext cx="1905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/>
                <a:t>A</a:t>
              </a:r>
              <a:r>
                <a:rPr lang="pt-BR" altLang="pt-BR" sz="1800" dirty="0"/>
                <a:t>cúmulo de </a:t>
              </a:r>
              <a:r>
                <a:rPr lang="pt-BR" altLang="pt-BR" sz="1800" dirty="0" err="1"/>
                <a:t>observacões</a:t>
              </a:r>
              <a:endParaRPr lang="pt-BR" altLang="pt-BR" sz="1800" dirty="0"/>
            </a:p>
          </p:txBody>
        </p:sp>
      </p:grpSp>
      <p:pic>
        <p:nvPicPr>
          <p:cNvPr id="13" name="Picture 2" descr="Pi_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1" t="65108" r="5173" b="-1"/>
          <a:stretch/>
        </p:blipFill>
        <p:spPr bwMode="auto">
          <a:xfrm>
            <a:off x="412088" y="1341676"/>
            <a:ext cx="5392364" cy="380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96347" y="5605670"/>
            <a:ext cx="11390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000" b="1" dirty="0" smtClean="0"/>
              <a:t>Uma variável aleatória terá uma distribuição de probabilidade associada</a:t>
            </a:r>
            <a:r>
              <a:rPr lang="pt-BR" sz="20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pt-BR" sz="2000" dirty="0" smtClean="0"/>
              <a:t>Diferentes valores da variável (espaço amostral) estão no eixo </a:t>
            </a:r>
            <a:r>
              <a:rPr lang="pt-BR" sz="2000" dirty="0" err="1" smtClean="0"/>
              <a:t>x</a:t>
            </a:r>
            <a:r>
              <a:rPr lang="pt-BR" sz="2000" dirty="0" smtClean="0"/>
              <a:t> e as probabilidades relativas desses possíveis valores no eixo </a:t>
            </a:r>
            <a:r>
              <a:rPr lang="pt-BR" sz="2000" dirty="0" err="1" smtClean="0"/>
              <a:t>y</a:t>
            </a:r>
            <a:endParaRPr lang="pt-BR" sz="2000" dirty="0" smtClean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Pi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1" t="44325"/>
          <a:stretch>
            <a:fillRect/>
          </a:stretch>
        </p:blipFill>
        <p:spPr bwMode="auto">
          <a:xfrm>
            <a:off x="6705600" y="1038226"/>
            <a:ext cx="34163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Pi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r="42429" b="19914"/>
          <a:stretch>
            <a:fillRect/>
          </a:stretch>
        </p:blipFill>
        <p:spPr bwMode="auto">
          <a:xfrm>
            <a:off x="1828800" y="1028700"/>
            <a:ext cx="4635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2133600" y="486783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200" dirty="0"/>
              <a:t>F</a:t>
            </a:r>
            <a:r>
              <a:rPr lang="pt-BR" altLang="pt-BR" sz="2200" dirty="0" smtClean="0"/>
              <a:t>unção </a:t>
            </a:r>
            <a:r>
              <a:rPr lang="pt-BR" altLang="pt-BR" sz="2200" dirty="0"/>
              <a:t>matemática que nos informa sobre a probabilidade de um número observado assumir certo valor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05200" y="5807766"/>
            <a:ext cx="5181600" cy="993144"/>
            <a:chOff x="1981200" y="5807766"/>
            <a:chExt cx="5181600" cy="993144"/>
          </a:xfrm>
        </p:grpSpPr>
        <p:sp>
          <p:nvSpPr>
            <p:cNvPr id="7" name="TextBox 6"/>
            <p:cNvSpPr txBox="1"/>
            <p:nvPr/>
          </p:nvSpPr>
          <p:spPr>
            <a:xfrm>
              <a:off x="1981200" y="6400800"/>
              <a:ext cx="51816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2000" b="1" dirty="0"/>
                <a:t>DISTRIBUIÇÃO DE PROBABILIDADES</a:t>
              </a:r>
            </a:p>
          </p:txBody>
        </p:sp>
        <p:sp>
          <p:nvSpPr>
            <p:cNvPr id="8" name="Down Arrow 7"/>
            <p:cNvSpPr>
              <a:spLocks noChangeArrowheads="1"/>
            </p:cNvSpPr>
            <p:nvPr/>
          </p:nvSpPr>
          <p:spPr bwMode="auto">
            <a:xfrm>
              <a:off x="4432300" y="5807766"/>
              <a:ext cx="368300" cy="457200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828800" y="1143000"/>
            <a:ext cx="8686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pt-BR" altLang="pt-BR" sz="2000" dirty="0"/>
              <a:t> O </a:t>
            </a:r>
            <a:r>
              <a:rPr lang="en-US" altLang="pt-BR" sz="2000" dirty="0"/>
              <a:t>c</a:t>
            </a:r>
            <a:r>
              <a:rPr lang="pt-BR" altLang="pt-BR" sz="2000" dirty="0" err="1"/>
              <a:t>onceito</a:t>
            </a:r>
            <a:r>
              <a:rPr lang="pt-BR" altLang="pt-BR" sz="2000" dirty="0"/>
              <a:t> de </a:t>
            </a:r>
            <a:r>
              <a:rPr lang="pt-BR" altLang="pt-BR" sz="2000" b="1" dirty="0"/>
              <a:t>distribuição probabilística </a:t>
            </a:r>
            <a:r>
              <a:rPr lang="pt-BR" altLang="pt-BR" sz="2000" dirty="0">
                <a:solidFill>
                  <a:srgbClr val="FF0000"/>
                </a:solidFill>
              </a:rPr>
              <a:t>estabelece limitações à aleatoriedade </a:t>
            </a:r>
            <a:r>
              <a:rPr lang="pt-BR" altLang="pt-BR" sz="2000" dirty="0"/>
              <a:t>e nos dá certa capacidade de prever eventos futuros aleatórios</a:t>
            </a:r>
            <a:endParaRPr lang="pt-BR" altLang="pt-BR" sz="1400" dirty="0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828800" y="2743200"/>
            <a:ext cx="868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2000"/>
              <a:t> Podemos falar sobre probabilidades de valores e não sobre certezas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828800" y="3429001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2000" dirty="0"/>
              <a:t> Os resultados de experimentos individuais são aleatórios, no sentido de que são imprevisíveis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4495800"/>
            <a:ext cx="8839200" cy="2209800"/>
            <a:chOff x="304800" y="4495800"/>
            <a:chExt cx="8839200" cy="2209800"/>
          </a:xfrm>
        </p:grpSpPr>
        <p:pic>
          <p:nvPicPr>
            <p:cNvPr id="40967" name="Picture 8" descr="Pi_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02" t="67778"/>
            <a:stretch>
              <a:fillRect/>
            </a:stretch>
          </p:blipFill>
          <p:spPr bwMode="auto">
            <a:xfrm>
              <a:off x="5461000" y="4495800"/>
              <a:ext cx="36830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9" descr="moed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100" y="4495800"/>
              <a:ext cx="5207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Box 10"/>
            <p:cNvSpPr txBox="1">
              <a:spLocks noChangeArrowheads="1"/>
            </p:cNvSpPr>
            <p:nvPr/>
          </p:nvSpPr>
          <p:spPr bwMode="auto">
            <a:xfrm>
              <a:off x="304800" y="4495800"/>
              <a:ext cx="5156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pt-BR" altLang="pt-BR" sz="2000" dirty="0"/>
                <a:t> As distribuições de probabilidade, no entanto, nos permitem descrever a natureza matemática dessa aleatoriedade</a:t>
              </a:r>
            </a:p>
          </p:txBody>
        </p: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405188"/>
            <a:ext cx="1981200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VARIÁVEIS ALEATÓRIAS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14700" y="1905000"/>
            <a:ext cx="6591300" cy="1536700"/>
            <a:chOff x="1790700" y="1905000"/>
            <a:chExt cx="6591300" cy="1536701"/>
          </a:xfrm>
        </p:grpSpPr>
        <p:sp>
          <p:nvSpPr>
            <p:cNvPr id="6" name="Right Arrow 5"/>
            <p:cNvSpPr>
              <a:spLocks noChangeArrowheads="1"/>
            </p:cNvSpPr>
            <p:nvPr/>
          </p:nvSpPr>
          <p:spPr bwMode="auto">
            <a:xfrm rot="-2202773">
              <a:off x="1790700" y="3060701"/>
              <a:ext cx="990600" cy="381000"/>
            </a:xfrm>
            <a:prstGeom prst="rightArrow">
              <a:avLst>
                <a:gd name="adj1" fmla="val 50000"/>
                <a:gd name="adj2" fmla="val 50002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2001" name="TextBox 7"/>
            <p:cNvSpPr txBox="1">
              <a:spLocks noChangeArrowheads="1"/>
            </p:cNvSpPr>
            <p:nvPr/>
          </p:nvSpPr>
          <p:spPr bwMode="auto">
            <a:xfrm>
              <a:off x="2892425" y="1905000"/>
              <a:ext cx="54895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2000" b="1"/>
                <a:t>Variáveis aleatórias discretas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273425" y="4041776"/>
            <a:ext cx="6554788" cy="874713"/>
            <a:chOff x="1749425" y="4041776"/>
            <a:chExt cx="6554788" cy="874772"/>
          </a:xfrm>
        </p:grpSpPr>
        <p:sp>
          <p:nvSpPr>
            <p:cNvPr id="7" name="Right Arrow 6"/>
            <p:cNvSpPr>
              <a:spLocks noChangeArrowheads="1"/>
            </p:cNvSpPr>
            <p:nvPr/>
          </p:nvSpPr>
          <p:spPr bwMode="auto">
            <a:xfrm rot="2461853">
              <a:off x="1749425" y="4041776"/>
              <a:ext cx="990600" cy="381026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1999" name="TextBox 8"/>
            <p:cNvSpPr txBox="1">
              <a:spLocks noChangeArrowheads="1"/>
            </p:cNvSpPr>
            <p:nvPr/>
          </p:nvSpPr>
          <p:spPr bwMode="auto">
            <a:xfrm>
              <a:off x="2814638" y="4516438"/>
              <a:ext cx="54895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2000" b="1"/>
                <a:t>Variáveis aleatórias contínuas</a:t>
              </a:r>
            </a:p>
          </p:txBody>
        </p:sp>
      </p:grp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4419600" y="2362200"/>
            <a:ext cx="7487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dirty="0"/>
              <a:t>Assumem apenas </a:t>
            </a:r>
            <a:r>
              <a:rPr lang="pt-BR" altLang="pt-BR" sz="1800" dirty="0" smtClean="0"/>
              <a:t>certos valores, usualmente </a:t>
            </a:r>
            <a:r>
              <a:rPr lang="pt-BR" altLang="pt-BR" sz="1800" dirty="0"/>
              <a:t>inteiros 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4648200" y="2732088"/>
            <a:ext cx="601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600" dirty="0"/>
              <a:t> presença ou ausência de uma dada espécie (0 </a:t>
            </a:r>
            <a:r>
              <a:rPr lang="pt-BR" altLang="pt-BR" sz="1600" dirty="0" smtClean="0"/>
              <a:t>ou 1</a:t>
            </a:r>
            <a:r>
              <a:rPr lang="pt-BR" altLang="pt-BR" sz="1600" dirty="0"/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600" dirty="0"/>
              <a:t> número de sobreviventes entre </a:t>
            </a:r>
            <a:r>
              <a:rPr lang="pt-BR" altLang="pt-BR" sz="1600" dirty="0" err="1"/>
              <a:t>n</a:t>
            </a:r>
            <a:r>
              <a:rPr lang="pt-BR" altLang="pt-BR" sz="1600" dirty="0"/>
              <a:t> indivíduos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600" dirty="0"/>
              <a:t> número de descendentes, folhas, pernas (números inteiros)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419600" y="49530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Assumem qualquer valor dentro de um intervalo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648200" y="532288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600"/>
              <a:t> biomassa de uma ave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600"/>
              <a:t> área da folha consumida por um herbívoro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600"/>
              <a:t> O</a:t>
            </a:r>
            <a:r>
              <a:rPr lang="pt-BR" altLang="pt-BR" sz="1600" baseline="-25000"/>
              <a:t>2</a:t>
            </a:r>
            <a:r>
              <a:rPr lang="pt-BR" altLang="pt-BR" sz="1600"/>
              <a:t> dissolvido numa quantidade de água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4953001"/>
            <a:ext cx="216535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953735"/>
                </a:solidFill>
              </a:rPr>
              <a:t>Não há limite teórico à precisão que podemos obter de uma variável contínua</a:t>
            </a: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79512" y="197651"/>
            <a:ext cx="11946835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VARIÁVEL ALEATÓRIA</a:t>
            </a:r>
            <a:endParaRPr 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8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800" grpId="0"/>
      <p:bldP spid="33801" grpId="0"/>
      <p:bldP spid="33801" grpId="1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60782" y="4081047"/>
            <a:ext cx="1981200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VARIÁVEIS ALEATÓRIAS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19397227">
            <a:off x="2599082" y="3716681"/>
            <a:ext cx="990600" cy="381000"/>
          </a:xfrm>
          <a:prstGeom prst="right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700807" y="3086551"/>
            <a:ext cx="5489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/>
              <a:t>Variáveis aleatórias discretas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557807" y="4717635"/>
            <a:ext cx="6554788" cy="874713"/>
            <a:chOff x="1749425" y="4041776"/>
            <a:chExt cx="6554788" cy="874772"/>
          </a:xfrm>
        </p:grpSpPr>
        <p:sp>
          <p:nvSpPr>
            <p:cNvPr id="9" name="Right Arrow 6"/>
            <p:cNvSpPr>
              <a:spLocks noChangeArrowheads="1"/>
            </p:cNvSpPr>
            <p:nvPr/>
          </p:nvSpPr>
          <p:spPr bwMode="auto">
            <a:xfrm rot="2461853">
              <a:off x="1749425" y="4041776"/>
              <a:ext cx="990600" cy="381026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814638" y="4516438"/>
              <a:ext cx="54895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2000" b="1"/>
                <a:t>Variáveis aleatórias contínuas</a:t>
              </a:r>
            </a:p>
          </p:txBody>
        </p:sp>
      </p:grp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703982" y="3484118"/>
            <a:ext cx="6215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dirty="0"/>
              <a:t>Assumem apenas </a:t>
            </a:r>
            <a:r>
              <a:rPr lang="pt-BR" altLang="pt-BR" sz="1800" dirty="0" smtClean="0"/>
              <a:t>certos valores, usualmente inteiros. </a:t>
            </a:r>
            <a:endParaRPr lang="pt-BR" altLang="pt-BR" sz="1800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</a:t>
            </a:r>
            <a:endParaRPr lang="pt-BR" altLang="pt-BR" dirty="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703982" y="5589103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dirty="0"/>
              <a:t>Assumem qualquer valor dentro de um </a:t>
            </a:r>
            <a:r>
              <a:rPr lang="pt-BR" altLang="pt-BR" sz="1800" dirty="0" smtClean="0"/>
              <a:t>intervalo.</a:t>
            </a:r>
            <a:endParaRPr lang="pt-BR" altLang="pt-BR" sz="1800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3703982" y="40040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558ED5"/>
                </a:solidFill>
              </a:rPr>
              <a:t>Distribuições</a:t>
            </a:r>
            <a:r>
              <a:rPr lang="pt-BR" altLang="pt-BR" sz="1800" b="1" dirty="0"/>
              <a:t>: </a:t>
            </a:r>
            <a:r>
              <a:rPr lang="pt-BR" altLang="pt-BR" sz="1800" dirty="0"/>
              <a:t>Bernoulli, </a:t>
            </a:r>
            <a:r>
              <a:rPr lang="pt-BR" altLang="pt-BR" sz="1800" b="1" dirty="0"/>
              <a:t>Binomial</a:t>
            </a:r>
            <a:r>
              <a:rPr lang="pt-BR" altLang="pt-BR" sz="1800" dirty="0"/>
              <a:t>, Poisson </a:t>
            </a:r>
            <a:r>
              <a:rPr lang="pt-BR" altLang="pt-BR" sz="1800" dirty="0" err="1"/>
              <a:t>etc</a:t>
            </a:r>
            <a:endParaRPr lang="pt-BR" altLang="pt-BR" sz="1800" dirty="0"/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684103" y="6028821"/>
            <a:ext cx="7785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b="1" dirty="0">
                <a:solidFill>
                  <a:srgbClr val="558ED5"/>
                </a:solidFill>
              </a:rPr>
              <a:t>Distribuições</a:t>
            </a:r>
            <a:r>
              <a:rPr lang="pt-BR" altLang="pt-BR" sz="1800" b="1" dirty="0"/>
              <a:t>: </a:t>
            </a:r>
            <a:r>
              <a:rPr lang="pt-BR" altLang="pt-BR" sz="1800" dirty="0"/>
              <a:t>Uniforme, </a:t>
            </a:r>
            <a:r>
              <a:rPr lang="pt-BR" altLang="pt-BR" sz="1800" b="1" dirty="0"/>
              <a:t>Normal</a:t>
            </a:r>
            <a:r>
              <a:rPr lang="pt-BR" altLang="pt-BR" sz="1800" dirty="0"/>
              <a:t>, Exponencial, </a:t>
            </a:r>
            <a:r>
              <a:rPr lang="pt-BR" altLang="pt-BR" sz="1800" dirty="0" err="1" smtClean="0"/>
              <a:t>Lognormal</a:t>
            </a:r>
            <a:r>
              <a:rPr lang="pt-BR" altLang="pt-BR" sz="1800" dirty="0" smtClean="0"/>
              <a:t>, </a:t>
            </a:r>
            <a:r>
              <a:rPr lang="pt-BR" altLang="pt-BR" sz="1800" dirty="0" err="1" smtClean="0"/>
              <a:t>etc</a:t>
            </a:r>
            <a:endParaRPr lang="pt-BR" altLang="pt-BR" sz="1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08113" y="1016652"/>
            <a:ext cx="11605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000" dirty="0" smtClean="0"/>
              <a:t> A maior parte dos procedimentos estatísticos dependem de conhecermos a distribuição probabilística da variável que estamos analisando;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21367" y="1825034"/>
            <a:ext cx="11605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t-BR" sz="2000" dirty="0" smtClean="0"/>
              <a:t> Há diversas distribuições as quais são definidas matematicamente e algumas dessas descrevem adequadamente a distribuição de variáveis em biologia.</a:t>
            </a:r>
          </a:p>
        </p:txBody>
      </p:sp>
    </p:spTree>
    <p:extLst>
      <p:ext uri="{BB962C8B-B14F-4D97-AF65-F5344CB8AC3E}">
        <p14:creationId xmlns:p14="http://schemas.microsoft.com/office/powerpoint/2010/main" val="50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1756" r="8088" b="1694"/>
          <a:stretch/>
        </p:blipFill>
        <p:spPr>
          <a:xfrm>
            <a:off x="0" y="287974"/>
            <a:ext cx="4585430" cy="5059680"/>
          </a:xfrm>
          <a:prstGeom prst="rect">
            <a:avLst/>
          </a:prstGeom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791200" y="1908176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4000">
                <a:latin typeface="Calibri" charset="0"/>
              </a:rPr>
              <a:t>CIÊNCIA 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3886200" y="2817814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2800" i="1">
                <a:latin typeface="Calibri" charset="0"/>
              </a:rPr>
              <a:t>S</a:t>
            </a:r>
            <a:r>
              <a:rPr lang="pt-BR" altLang="pt-BR" sz="2800" i="1">
                <a:latin typeface="Calibri" charset="0"/>
              </a:rPr>
              <a:t>istema útil para responder perguntas </a:t>
            </a:r>
          </a:p>
        </p:txBody>
      </p:sp>
    </p:spTree>
    <p:extLst>
      <p:ext uri="{BB962C8B-B14F-4D97-AF65-F5344CB8AC3E}">
        <p14:creationId xmlns:p14="http://schemas.microsoft.com/office/powerpoint/2010/main" val="20593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1676400" y="1219200"/>
            <a:ext cx="472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/>
              <a:t>Variável aleatória de Bernoulli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1905000" y="182880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/>
              <a:t>Variável discreta que possui apenas dois resultados possíveis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25908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cara/coroa em um lançamento de moeda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0" y="31242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reprodução ou não de um besouro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3744914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presença/ausência de uma espécie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4354514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menino/menina em um nascimento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0" y="4964114"/>
            <a:ext cx="571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sobreviveu/morreu em um período de tempo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62200" y="602138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/>
              <a:t>X ~ Bernoulli (p)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053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1676400" y="1219200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/>
              <a:t>Variável aleatória Binomial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20574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Número de sucessos em N experimentos Bernoulli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2819400"/>
            <a:ext cx="63246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>
                <a:solidFill>
                  <a:srgbClr val="984807"/>
                </a:solidFill>
              </a:rPr>
              <a:t>Muitas tentativas Bernoulli </a:t>
            </a:r>
            <a:r>
              <a:rPr lang="pt-BR" altLang="pt-BR" sz="1800">
                <a:solidFill>
                  <a:srgbClr val="984807"/>
                </a:solidFill>
                <a:latin typeface="Wingdings" charset="2"/>
              </a:rPr>
              <a:t></a:t>
            </a:r>
            <a:r>
              <a:rPr lang="pt-BR" altLang="pt-BR" sz="1800">
                <a:solidFill>
                  <a:srgbClr val="984807"/>
                </a:solidFill>
              </a:rPr>
              <a:t> variável aleatória binomial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3429001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b="1"/>
              <a:t>X ~ Bin (n,p)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4916488"/>
            <a:ext cx="7848600" cy="6461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 i="1"/>
              <a:t>Um dos tipos mais comuns de variáveis aleatórias encontradas em estudos biológicos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4387850"/>
            <a:ext cx="640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/>
              <a:t>Ex: número de caras em 10 lançamentos de moeda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5649914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número de besouros reprodutivos em uma população de x indivíduos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6435914"/>
            <a:ext cx="850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 dirty="0"/>
              <a:t> número de meninas em uma família de </a:t>
            </a:r>
            <a:r>
              <a:rPr lang="pt-BR" altLang="pt-BR" sz="1800" dirty="0" smtClean="0"/>
              <a:t>3 </a:t>
            </a:r>
            <a:r>
              <a:rPr lang="pt-BR" altLang="pt-BR" sz="1800" dirty="0" smtClean="0"/>
              <a:t>crianças</a:t>
            </a:r>
            <a:endParaRPr lang="pt-BR" altLang="pt-BR" sz="18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0" y="6070144"/>
            <a:ext cx="662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número de sobreviventes em um aquário com </a:t>
            </a:r>
            <a:r>
              <a:rPr lang="pt-BR" altLang="pt-BR" sz="1800" dirty="0" err="1"/>
              <a:t>x</a:t>
            </a:r>
            <a:r>
              <a:rPr lang="pt-BR" altLang="pt-BR" sz="1800" dirty="0"/>
              <a:t> peixes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315200" y="3349626"/>
            <a:ext cx="3200400" cy="612775"/>
            <a:chOff x="5791200" y="3349823"/>
            <a:chExt cx="3200400" cy="612577"/>
          </a:xfrm>
        </p:grpSpPr>
        <p:sp>
          <p:nvSpPr>
            <p:cNvPr id="45069" name="TextBox 12"/>
            <p:cNvSpPr txBox="1">
              <a:spLocks noChangeArrowheads="1"/>
            </p:cNvSpPr>
            <p:nvPr/>
          </p:nvSpPr>
          <p:spPr bwMode="auto">
            <a:xfrm>
              <a:off x="5791200" y="3654623"/>
              <a:ext cx="3200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400" b="1"/>
                <a:t>p</a:t>
              </a:r>
              <a:r>
                <a:rPr lang="pt-BR" altLang="pt-BR" sz="1400"/>
                <a:t>= probabilidade de sucesso</a:t>
              </a:r>
            </a:p>
          </p:txBody>
        </p:sp>
        <p:sp>
          <p:nvSpPr>
            <p:cNvPr id="45070" name="TextBox 13"/>
            <p:cNvSpPr txBox="1">
              <a:spLocks noChangeArrowheads="1"/>
            </p:cNvSpPr>
            <p:nvPr/>
          </p:nvSpPr>
          <p:spPr bwMode="auto">
            <a:xfrm>
              <a:off x="5791200" y="3349823"/>
              <a:ext cx="3200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400" b="1"/>
                <a:t>n</a:t>
              </a:r>
              <a:r>
                <a:rPr lang="pt-BR" altLang="pt-BR" sz="1400"/>
                <a:t>= número de tentativas</a:t>
              </a:r>
            </a:p>
          </p:txBody>
        </p:sp>
      </p:grp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BINOMIAL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960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1905000" y="12192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000" b="1"/>
              <a:t>A distribuição binomial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057400" y="1905000"/>
            <a:ext cx="8305800" cy="979488"/>
            <a:chOff x="533400" y="1905000"/>
            <a:chExt cx="8305800" cy="978932"/>
          </a:xfrm>
        </p:grpSpPr>
        <p:sp>
          <p:nvSpPr>
            <p:cNvPr id="47127" name="TextBox 6"/>
            <p:cNvSpPr txBox="1">
              <a:spLocks noChangeArrowheads="1"/>
            </p:cNvSpPr>
            <p:nvPr/>
          </p:nvSpPr>
          <p:spPr bwMode="auto">
            <a:xfrm>
              <a:off x="685800" y="2045732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/>
                <a:t>P(X)=</a:t>
              </a:r>
            </a:p>
          </p:txBody>
        </p: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1447800" y="2414299"/>
              <a:ext cx="1066800" cy="15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29" name="TextBox 8"/>
            <p:cNvSpPr txBox="1">
              <a:spLocks noChangeArrowheads="1"/>
            </p:cNvSpPr>
            <p:nvPr/>
          </p:nvSpPr>
          <p:spPr bwMode="auto">
            <a:xfrm>
              <a:off x="1752600" y="2045732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/>
                <a:t>n! </a:t>
              </a:r>
            </a:p>
          </p:txBody>
        </p:sp>
        <p:sp>
          <p:nvSpPr>
            <p:cNvPr id="47130" name="TextBox 9"/>
            <p:cNvSpPr txBox="1">
              <a:spLocks noChangeArrowheads="1"/>
            </p:cNvSpPr>
            <p:nvPr/>
          </p:nvSpPr>
          <p:spPr bwMode="auto">
            <a:xfrm>
              <a:off x="1143000" y="2426732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/>
                <a:t>X! (n-X)! </a:t>
              </a:r>
            </a:p>
          </p:txBody>
        </p:sp>
        <p:sp>
          <p:nvSpPr>
            <p:cNvPr id="47131" name="TextBox 10"/>
            <p:cNvSpPr txBox="1">
              <a:spLocks noChangeArrowheads="1"/>
            </p:cNvSpPr>
            <p:nvPr/>
          </p:nvSpPr>
          <p:spPr bwMode="auto">
            <a:xfrm>
              <a:off x="2514600" y="2045732"/>
              <a:ext cx="121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/>
                <a:t>p</a:t>
              </a:r>
              <a:r>
                <a:rPr lang="pt-BR" altLang="pt-BR" sz="1800" baseline="30000"/>
                <a:t>x</a:t>
              </a:r>
              <a:r>
                <a:rPr lang="pt-BR" altLang="pt-BR" sz="1800"/>
                <a:t>(1-p)</a:t>
              </a:r>
              <a:r>
                <a:rPr lang="pt-BR" altLang="pt-BR" sz="1800" baseline="30000"/>
                <a:t>n-X</a:t>
              </a:r>
            </a:p>
          </p:txBody>
        </p:sp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33400" y="1905000"/>
              <a:ext cx="3200400" cy="9789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595959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7133" name="TextBox 12"/>
            <p:cNvSpPr txBox="1">
              <a:spLocks noChangeArrowheads="1"/>
            </p:cNvSpPr>
            <p:nvPr/>
          </p:nvSpPr>
          <p:spPr bwMode="auto">
            <a:xfrm>
              <a:off x="5105400" y="1905000"/>
              <a:ext cx="37338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/>
                <a:t>Calcular a probabilidade de cada um dos possíveis resultados de uma variável Bernoulli</a:t>
              </a:r>
            </a:p>
          </p:txBody>
        </p:sp>
        <p:sp>
          <p:nvSpPr>
            <p:cNvPr id="14" name="Right Arrow 13"/>
            <p:cNvSpPr>
              <a:spLocks noChangeArrowheads="1"/>
            </p:cNvSpPr>
            <p:nvPr/>
          </p:nvSpPr>
          <p:spPr bwMode="auto">
            <a:xfrm>
              <a:off x="4267200" y="2133470"/>
              <a:ext cx="533400" cy="380784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543800" y="2971800"/>
            <a:ext cx="3048000" cy="457200"/>
            <a:chOff x="6019800" y="2971800"/>
            <a:chExt cx="3048000" cy="457200"/>
          </a:xfrm>
        </p:grpSpPr>
        <p:sp>
          <p:nvSpPr>
            <p:cNvPr id="15" name="Left-Up Arrow 14"/>
            <p:cNvSpPr>
              <a:spLocks noChangeArrowheads="1"/>
            </p:cNvSpPr>
            <p:nvPr/>
          </p:nvSpPr>
          <p:spPr bwMode="auto">
            <a:xfrm flipH="1">
              <a:off x="6019800" y="2971800"/>
              <a:ext cx="609600" cy="457200"/>
            </a:xfrm>
            <a:custGeom>
              <a:avLst/>
              <a:gdLst>
                <a:gd name="T0" fmla="*/ 495300 w 609600"/>
                <a:gd name="T1" fmla="*/ 0 h 457200"/>
                <a:gd name="T2" fmla="*/ 381000 w 609600"/>
                <a:gd name="T3" fmla="*/ 114300 h 457200"/>
                <a:gd name="T4" fmla="*/ 114300 w 609600"/>
                <a:gd name="T5" fmla="*/ 228600 h 457200"/>
                <a:gd name="T6" fmla="*/ 0 w 609600"/>
                <a:gd name="T7" fmla="*/ 342900 h 457200"/>
                <a:gd name="T8" fmla="*/ 114300 w 609600"/>
                <a:gd name="T9" fmla="*/ 457200 h 457200"/>
                <a:gd name="T10" fmla="*/ 333375 w 609600"/>
                <a:gd name="T11" fmla="*/ 400050 h 457200"/>
                <a:gd name="T12" fmla="*/ 552450 w 609600"/>
                <a:gd name="T13" fmla="*/ 257175 h 457200"/>
                <a:gd name="T14" fmla="*/ 609600 w 609600"/>
                <a:gd name="T15" fmla="*/ 114300 h 457200"/>
                <a:gd name="T16" fmla="*/ 3 60000 65536"/>
                <a:gd name="T17" fmla="*/ 2 60000 65536"/>
                <a:gd name="T18" fmla="*/ 3 60000 65536"/>
                <a:gd name="T19" fmla="*/ 2 60000 65536"/>
                <a:gd name="T20" fmla="*/ 1 60000 65536"/>
                <a:gd name="T21" fmla="*/ 1 60000 65536"/>
                <a:gd name="T22" fmla="*/ 0 60000 65536"/>
                <a:gd name="T23" fmla="*/ 0 60000 65536"/>
                <a:gd name="T24" fmla="*/ 57150 w 609600"/>
                <a:gd name="T25" fmla="*/ 285750 h 457200"/>
                <a:gd name="T26" fmla="*/ 495300 w 609600"/>
                <a:gd name="T27" fmla="*/ 400050 h 457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9600" h="457200">
                  <a:moveTo>
                    <a:pt x="0" y="342900"/>
                  </a:moveTo>
                  <a:lnTo>
                    <a:pt x="114300" y="228600"/>
                  </a:lnTo>
                  <a:lnTo>
                    <a:pt x="114300" y="285750"/>
                  </a:lnTo>
                  <a:lnTo>
                    <a:pt x="438150" y="285750"/>
                  </a:lnTo>
                  <a:lnTo>
                    <a:pt x="438150" y="114300"/>
                  </a:lnTo>
                  <a:lnTo>
                    <a:pt x="381000" y="114300"/>
                  </a:lnTo>
                  <a:lnTo>
                    <a:pt x="495300" y="0"/>
                  </a:lnTo>
                  <a:lnTo>
                    <a:pt x="609600" y="114300"/>
                  </a:lnTo>
                  <a:lnTo>
                    <a:pt x="552450" y="114300"/>
                  </a:lnTo>
                  <a:lnTo>
                    <a:pt x="552450" y="400050"/>
                  </a:lnTo>
                  <a:lnTo>
                    <a:pt x="114300" y="400050"/>
                  </a:lnTo>
                  <a:lnTo>
                    <a:pt x="114300" y="457200"/>
                  </a:lnTo>
                  <a:close/>
                </a:path>
              </a:pathLst>
            </a:cu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7126" name="TextBox 15"/>
            <p:cNvSpPr txBox="1">
              <a:spLocks noChangeArrowheads="1"/>
            </p:cNvSpPr>
            <p:nvPr/>
          </p:nvSpPr>
          <p:spPr bwMode="auto">
            <a:xfrm>
              <a:off x="6705600" y="3048000"/>
              <a:ext cx="2362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/>
                <a:t>D</a:t>
              </a:r>
              <a:r>
                <a:rPr lang="pt-BR" altLang="pt-BR" sz="1800"/>
                <a:t>istribuição binomial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76400" y="3429001"/>
            <a:ext cx="1600200" cy="4619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/>
              <a:t>Exemplo: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4049714"/>
            <a:ext cx="495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b="1"/>
              <a:t>Variável aleatória Bernoulli com p=0,5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52600" y="4495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b="1"/>
              <a:t>Tentativas: n=25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52600" y="5943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1800" b="1"/>
              <a:t>E</a:t>
            </a:r>
            <a:r>
              <a:rPr lang="pt-BR" altLang="pt-BR" sz="1800" b="1"/>
              <a:t>spaço amostral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19600" y="5954714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i="1"/>
              <a:t>Número de caras/filhas</a:t>
            </a:r>
            <a:r>
              <a:rPr lang="pt-BR" altLang="pt-BR" sz="1800"/>
              <a:t>= {0,1, 2, 3,..., 24, 25}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096000" y="3798889"/>
            <a:ext cx="4495800" cy="708025"/>
            <a:chOff x="4572000" y="3798332"/>
            <a:chExt cx="4495800" cy="708068"/>
          </a:xfrm>
        </p:grpSpPr>
        <p:sp>
          <p:nvSpPr>
            <p:cNvPr id="47123" name="TextBox 18"/>
            <p:cNvSpPr txBox="1">
              <a:spLocks noChangeArrowheads="1"/>
            </p:cNvSpPr>
            <p:nvPr/>
          </p:nvSpPr>
          <p:spPr bwMode="auto">
            <a:xfrm>
              <a:off x="4572000" y="3962400"/>
              <a:ext cx="3352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/>
                <a:t>M</a:t>
              </a:r>
              <a:r>
                <a:rPr lang="pt-BR" altLang="pt-BR" sz="1800"/>
                <a:t>oedas honestas (cara/coroa)</a:t>
              </a:r>
            </a:p>
          </p:txBody>
        </p:sp>
        <p:pic>
          <p:nvPicPr>
            <p:cNvPr id="47124" name="Picture 25" descr="cara-ou-coroa-moedadk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325" y="3798332"/>
              <a:ext cx="1226475" cy="70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096000" y="4389438"/>
            <a:ext cx="3352800" cy="487362"/>
            <a:chOff x="4572000" y="4267200"/>
            <a:chExt cx="3352800" cy="486838"/>
          </a:xfrm>
        </p:grpSpPr>
        <p:sp>
          <p:nvSpPr>
            <p:cNvPr id="47121" name="TextBox 19"/>
            <p:cNvSpPr txBox="1">
              <a:spLocks noChangeArrowheads="1"/>
            </p:cNvSpPr>
            <p:nvPr/>
          </p:nvSpPr>
          <p:spPr bwMode="auto">
            <a:xfrm>
              <a:off x="4572000" y="4278868"/>
              <a:ext cx="3352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/>
                <a:t>Nascimento (filho/filha)</a:t>
              </a:r>
            </a:p>
          </p:txBody>
        </p:sp>
        <p:pic>
          <p:nvPicPr>
            <p:cNvPr id="47122" name="Picture 26" descr="Male-Female-Defaul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525" y="4267200"/>
              <a:ext cx="685800" cy="48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752600" y="4865689"/>
            <a:ext cx="3162300" cy="708025"/>
            <a:chOff x="228600" y="4865132"/>
            <a:chExt cx="3162300" cy="708068"/>
          </a:xfrm>
        </p:grpSpPr>
        <p:sp>
          <p:nvSpPr>
            <p:cNvPr id="47118" name="TextBox 22"/>
            <p:cNvSpPr txBox="1">
              <a:spLocks noChangeArrowheads="1"/>
            </p:cNvSpPr>
            <p:nvPr/>
          </p:nvSpPr>
          <p:spPr bwMode="auto">
            <a:xfrm>
              <a:off x="228600" y="5105400"/>
              <a:ext cx="2362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/>
                <a:t>S</a:t>
              </a:r>
              <a:r>
                <a:rPr lang="pt-BR" altLang="pt-BR" sz="1800"/>
                <a:t>ucesso: cara/filha</a:t>
              </a:r>
            </a:p>
          </p:txBody>
        </p:sp>
        <p:pic>
          <p:nvPicPr>
            <p:cNvPr id="47119" name="Picture 27" descr="cara-ou-coroa-moedadk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69"/>
            <a:stretch>
              <a:fillRect/>
            </a:stretch>
          </p:blipFill>
          <p:spPr bwMode="auto">
            <a:xfrm>
              <a:off x="2354925" y="4865132"/>
              <a:ext cx="665128" cy="70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28" descr="Male-Female-Defaul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3048000" y="4987894"/>
              <a:ext cx="342900" cy="48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BINOMIAL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385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tabela_binomi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5054" r="5090" b="19800"/>
          <a:stretch>
            <a:fillRect/>
          </a:stretch>
        </p:blipFill>
        <p:spPr bwMode="auto">
          <a:xfrm>
            <a:off x="6019800" y="936626"/>
            <a:ext cx="44958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2209800" y="151288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P(X)=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971800" y="1881189"/>
            <a:ext cx="10668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3276600" y="1512888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/>
              <a:t>n! 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2667000" y="1893888"/>
            <a:ext cx="175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/>
              <a:t>X! (n-X)! 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4038600" y="1512888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pt-BR" sz="1800"/>
              <a:t>p</a:t>
            </a:r>
            <a:r>
              <a:rPr lang="pt-BR" altLang="pt-BR" sz="1800" baseline="30000"/>
              <a:t>x</a:t>
            </a:r>
            <a:r>
              <a:rPr lang="pt-BR" altLang="pt-BR" sz="1800"/>
              <a:t>(1-p)</a:t>
            </a:r>
            <a:r>
              <a:rPr lang="pt-BR" altLang="pt-BR" sz="1800" baseline="30000"/>
              <a:t>n-X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057400" y="1371600"/>
            <a:ext cx="3200400" cy="9794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95959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Left-Up Arrow 11"/>
          <p:cNvSpPr>
            <a:spLocks noChangeArrowheads="1"/>
          </p:cNvSpPr>
          <p:nvPr/>
        </p:nvSpPr>
        <p:spPr bwMode="auto">
          <a:xfrm flipH="1">
            <a:off x="3429000" y="2743200"/>
            <a:ext cx="762000" cy="609600"/>
          </a:xfrm>
          <a:custGeom>
            <a:avLst/>
            <a:gdLst>
              <a:gd name="T0" fmla="*/ 609600 w 762000"/>
              <a:gd name="T1" fmla="*/ 0 h 609600"/>
              <a:gd name="T2" fmla="*/ 457200 w 762000"/>
              <a:gd name="T3" fmla="*/ 152400 h 609600"/>
              <a:gd name="T4" fmla="*/ 152400 w 762000"/>
              <a:gd name="T5" fmla="*/ 304800 h 609600"/>
              <a:gd name="T6" fmla="*/ 0 w 762000"/>
              <a:gd name="T7" fmla="*/ 457200 h 609600"/>
              <a:gd name="T8" fmla="*/ 152400 w 762000"/>
              <a:gd name="T9" fmla="*/ 609600 h 609600"/>
              <a:gd name="T10" fmla="*/ 419100 w 762000"/>
              <a:gd name="T11" fmla="*/ 533400 h 609600"/>
              <a:gd name="T12" fmla="*/ 685800 w 762000"/>
              <a:gd name="T13" fmla="*/ 342900 h 609600"/>
              <a:gd name="T14" fmla="*/ 762000 w 762000"/>
              <a:gd name="T15" fmla="*/ 152400 h 609600"/>
              <a:gd name="T16" fmla="*/ 3 60000 65536"/>
              <a:gd name="T17" fmla="*/ 2 60000 65536"/>
              <a:gd name="T18" fmla="*/ 3 60000 65536"/>
              <a:gd name="T19" fmla="*/ 2 60000 65536"/>
              <a:gd name="T20" fmla="*/ 1 60000 65536"/>
              <a:gd name="T21" fmla="*/ 1 60000 65536"/>
              <a:gd name="T22" fmla="*/ 0 60000 65536"/>
              <a:gd name="T23" fmla="*/ 0 60000 65536"/>
              <a:gd name="T24" fmla="*/ 76200 w 762000"/>
              <a:gd name="T25" fmla="*/ 381000 h 609600"/>
              <a:gd name="T26" fmla="*/ 609600 w 762000"/>
              <a:gd name="T27" fmla="*/ 533400 h 609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2000" h="609600">
                <a:moveTo>
                  <a:pt x="0" y="457200"/>
                </a:moveTo>
                <a:lnTo>
                  <a:pt x="152400" y="304800"/>
                </a:lnTo>
                <a:lnTo>
                  <a:pt x="152400" y="381000"/>
                </a:lnTo>
                <a:lnTo>
                  <a:pt x="533400" y="381000"/>
                </a:lnTo>
                <a:lnTo>
                  <a:pt x="533400" y="152400"/>
                </a:lnTo>
                <a:lnTo>
                  <a:pt x="457200" y="152400"/>
                </a:lnTo>
                <a:lnTo>
                  <a:pt x="609600" y="0"/>
                </a:lnTo>
                <a:lnTo>
                  <a:pt x="762000" y="152400"/>
                </a:lnTo>
                <a:lnTo>
                  <a:pt x="685800" y="152400"/>
                </a:lnTo>
                <a:lnTo>
                  <a:pt x="685800" y="533400"/>
                </a:lnTo>
                <a:lnTo>
                  <a:pt x="152400" y="533400"/>
                </a:lnTo>
                <a:lnTo>
                  <a:pt x="152400" y="60960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3733801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 dirty="0"/>
              <a:t> cada resultado de X</a:t>
            </a:r>
            <a:r>
              <a:rPr lang="pt-BR" altLang="pt-BR" sz="1800" i="1" dirty="0"/>
              <a:t>i</a:t>
            </a:r>
            <a:r>
              <a:rPr lang="pt-BR" altLang="pt-BR" sz="1800" dirty="0"/>
              <a:t> é </a:t>
            </a:r>
            <a:r>
              <a:rPr lang="pt-BR" altLang="pt-BR" sz="1800" dirty="0" smtClean="0"/>
              <a:t>um valor da variável aleatória </a:t>
            </a:r>
            <a:r>
              <a:rPr lang="pt-BR" altLang="pt-BR" sz="1800" dirty="0"/>
              <a:t>binomial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00200" y="4724401"/>
            <a:ext cx="441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a probabilidade de cada resultado é obtido pela </a:t>
            </a:r>
            <a:r>
              <a:rPr lang="pt-BR" altLang="pt-BR" sz="1800" b="1"/>
              <a:t>função de distribuição de probabilidade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76400" y="5791201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600" i="1"/>
              <a:t>Função (ou regra) que fornece a probabilidade de cada resultado dentro do espaço amostral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BINOMIAL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953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1" descr="0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r="8252" b="27007"/>
          <a:stretch>
            <a:fillRect/>
          </a:stretch>
        </p:blipFill>
        <p:spPr bwMode="auto">
          <a:xfrm>
            <a:off x="5715000" y="28194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tabela_binomia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5054" r="5090" b="19800"/>
          <a:stretch>
            <a:fillRect/>
          </a:stretch>
        </p:blipFill>
        <p:spPr bwMode="auto">
          <a:xfrm>
            <a:off x="1524000" y="1916114"/>
            <a:ext cx="39497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-Turn Arrow 5"/>
          <p:cNvSpPr>
            <a:spLocks noChangeArrowheads="1"/>
          </p:cNvSpPr>
          <p:nvPr/>
        </p:nvSpPr>
        <p:spPr bwMode="auto">
          <a:xfrm>
            <a:off x="4419600" y="1447800"/>
            <a:ext cx="2216150" cy="304800"/>
          </a:xfrm>
          <a:custGeom>
            <a:avLst/>
            <a:gdLst>
              <a:gd name="T0" fmla="*/ 2063750 w 2216150"/>
              <a:gd name="T1" fmla="*/ 152400 h 304800"/>
              <a:gd name="T2" fmla="*/ 2139950 w 2216150"/>
              <a:gd name="T3" fmla="*/ 228600 h 304800"/>
              <a:gd name="T4" fmla="*/ 2216150 w 2216150"/>
              <a:gd name="T5" fmla="*/ 152400 h 304800"/>
              <a:gd name="T6" fmla="*/ 1089025 w 2216150"/>
              <a:gd name="T7" fmla="*/ 0 h 304800"/>
              <a:gd name="T8" fmla="*/ 38100 w 2216150"/>
              <a:gd name="T9" fmla="*/ 304800 h 304800"/>
              <a:gd name="T10" fmla="*/ 1 60000 65536"/>
              <a:gd name="T11" fmla="*/ 1 60000 65536"/>
              <a:gd name="T12" fmla="*/ 0 60000 65536"/>
              <a:gd name="T13" fmla="*/ 3 60000 65536"/>
              <a:gd name="T14" fmla="*/ 1 60000 65536"/>
              <a:gd name="T15" fmla="*/ 0 w 2216150"/>
              <a:gd name="T16" fmla="*/ 0 h 304800"/>
              <a:gd name="T17" fmla="*/ 2216150 w 2216150"/>
              <a:gd name="T18" fmla="*/ 304800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150" h="304800">
                <a:moveTo>
                  <a:pt x="0" y="304800"/>
                </a:moveTo>
                <a:lnTo>
                  <a:pt x="0" y="133350"/>
                </a:lnTo>
                <a:lnTo>
                  <a:pt x="-1" y="133349"/>
                </a:lnTo>
                <a:cubicBezTo>
                  <a:pt x="-1" y="59702"/>
                  <a:pt x="59702" y="-1"/>
                  <a:pt x="133350" y="-1"/>
                </a:cubicBezTo>
                <a:lnTo>
                  <a:pt x="2044700" y="0"/>
                </a:lnTo>
                <a:lnTo>
                  <a:pt x="2044700" y="-1"/>
                </a:lnTo>
                <a:cubicBezTo>
                  <a:pt x="2118347" y="-1"/>
                  <a:pt x="2178050" y="59702"/>
                  <a:pt x="2178050" y="133350"/>
                </a:cubicBezTo>
                <a:lnTo>
                  <a:pt x="2178050" y="152400"/>
                </a:lnTo>
                <a:lnTo>
                  <a:pt x="2216150" y="152400"/>
                </a:lnTo>
                <a:lnTo>
                  <a:pt x="2139950" y="228600"/>
                </a:lnTo>
                <a:lnTo>
                  <a:pt x="2063750" y="152400"/>
                </a:lnTo>
                <a:lnTo>
                  <a:pt x="2101850" y="152400"/>
                </a:lnTo>
                <a:lnTo>
                  <a:pt x="2101850" y="133350"/>
                </a:lnTo>
                <a:cubicBezTo>
                  <a:pt x="2101850" y="101786"/>
                  <a:pt x="2076263" y="76200"/>
                  <a:pt x="2044700" y="76200"/>
                </a:cubicBezTo>
                <a:lnTo>
                  <a:pt x="133350" y="76200"/>
                </a:lnTo>
                <a:lnTo>
                  <a:pt x="133350" y="76199"/>
                </a:lnTo>
                <a:cubicBezTo>
                  <a:pt x="101786" y="76199"/>
                  <a:pt x="76199" y="101786"/>
                  <a:pt x="76199" y="133349"/>
                </a:cubicBezTo>
                <a:lnTo>
                  <a:pt x="76200" y="30480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latin typeface="Calibri" charset="0"/>
            </a:endParaRPr>
          </a:p>
        </p:txBody>
      </p:sp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6477000" y="1066801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/>
              <a:t>Distribuição de probabilidades de uma variável aleatória binomial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BINOMIAL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929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108076"/>
            <a:ext cx="3646488" cy="5749925"/>
            <a:chOff x="152400" y="1108759"/>
            <a:chExt cx="3646381" cy="5749241"/>
          </a:xfrm>
        </p:grpSpPr>
        <p:pic>
          <p:nvPicPr>
            <p:cNvPr id="50183" name="Imagem 1" descr="02-0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3" r="5362" b="23297"/>
            <a:stretch>
              <a:fillRect/>
            </a:stretch>
          </p:blipFill>
          <p:spPr bwMode="auto">
            <a:xfrm>
              <a:off x="152400" y="4191000"/>
              <a:ext cx="3646381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Imagem 1" descr="02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5" r="8252" b="27007"/>
            <a:stretch>
              <a:fillRect/>
            </a:stretch>
          </p:blipFill>
          <p:spPr bwMode="auto">
            <a:xfrm>
              <a:off x="152401" y="1108759"/>
              <a:ext cx="3241490" cy="270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 descr="Pi_4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67026"/>
            <a:ext cx="4064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2600" y="1108075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distribuição não é necessariamente simétrica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62600" y="161131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a forma depende do número de tentativas (n) e da probabilidade de sucesso (p)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BINOMIAL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124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 descr="0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r="8252" b="27007"/>
          <a:stretch>
            <a:fillRect/>
          </a:stretch>
        </p:blipFill>
        <p:spPr bwMode="auto">
          <a:xfrm>
            <a:off x="1676400" y="25146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57400" y="1295401"/>
            <a:ext cx="8458200" cy="923925"/>
            <a:chOff x="533400" y="1295400"/>
            <a:chExt cx="84582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1320784"/>
              <a:ext cx="3124200" cy="5838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600"/>
                <a:t>VARIÁVEIS ALEATÓRIAS DISCRETAS </a:t>
              </a:r>
            </a:p>
          </p:txBody>
        </p:sp>
        <p:sp>
          <p:nvSpPr>
            <p:cNvPr id="7" name="Right Arrow 6"/>
            <p:cNvSpPr>
              <a:spLocks noChangeArrowheads="1"/>
            </p:cNvSpPr>
            <p:nvPr/>
          </p:nvSpPr>
          <p:spPr bwMode="auto">
            <a:xfrm>
              <a:off x="3733800" y="1447702"/>
              <a:ext cx="990600" cy="369650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1214" name="TextBox 7"/>
            <p:cNvSpPr txBox="1">
              <a:spLocks noChangeArrowheads="1"/>
            </p:cNvSpPr>
            <p:nvPr/>
          </p:nvSpPr>
          <p:spPr bwMode="auto">
            <a:xfrm>
              <a:off x="5029200" y="1295400"/>
              <a:ext cx="3962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800"/>
                <a:t>É</a:t>
              </a:r>
              <a:r>
                <a:rPr lang="pt-BR" altLang="pt-BR" sz="1800"/>
                <a:t> possível definir o espaço amostral total como o </a:t>
              </a:r>
              <a:r>
                <a:rPr lang="pt-BR" altLang="pt-BR" sz="1800" b="1"/>
                <a:t>conjunto de resultados discretos possíveis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162800" y="2579688"/>
            <a:ext cx="3200400" cy="1524000"/>
            <a:chOff x="5638800" y="2579132"/>
            <a:chExt cx="3200400" cy="1524000"/>
          </a:xfrm>
        </p:grpSpPr>
        <p:sp>
          <p:nvSpPr>
            <p:cNvPr id="9" name="TextBox 8"/>
            <p:cNvSpPr txBox="1"/>
            <p:nvPr/>
          </p:nvSpPr>
          <p:spPr>
            <a:xfrm>
              <a:off x="5638800" y="2971244"/>
              <a:ext cx="2286000" cy="585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600"/>
                <a:t>VARIÁVEIS CONTÍNUAS</a:t>
              </a:r>
            </a:p>
          </p:txBody>
        </p:sp>
        <p:pic>
          <p:nvPicPr>
            <p:cNvPr id="51211" name="Picture 9" descr="Choice-360x360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579132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600" y="41910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/>
              <a:t>Não podemos identificar TODOS os resultados possíveis, pois existem milhares e é difícil obter a probabilidade de um valor em particular</a:t>
            </a: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781800" y="5634038"/>
            <a:ext cx="3352800" cy="1071562"/>
            <a:chOff x="5257800" y="5634036"/>
            <a:chExt cx="3352800" cy="1071563"/>
          </a:xfrm>
        </p:grpSpPr>
        <p:pic>
          <p:nvPicPr>
            <p:cNvPr id="51208" name="Picture 11" descr="lampad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634036"/>
              <a:ext cx="1066800" cy="107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TextBox 12"/>
            <p:cNvSpPr txBox="1">
              <a:spLocks noChangeArrowheads="1"/>
            </p:cNvSpPr>
            <p:nvPr/>
          </p:nvSpPr>
          <p:spPr bwMode="auto">
            <a:xfrm>
              <a:off x="6324600" y="5830669"/>
              <a:ext cx="2286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 b="1"/>
                <a:t>Usar intervalos de valores</a:t>
              </a:r>
            </a:p>
          </p:txBody>
        </p:sp>
      </p:grp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NORMAL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376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 descr="02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7"/>
          <a:stretch>
            <a:fillRect/>
          </a:stretch>
        </p:blipFill>
        <p:spPr bwMode="auto">
          <a:xfrm>
            <a:off x="4191001" y="3314700"/>
            <a:ext cx="56800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10668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2000"/>
              <a:t> distribuição de probabilidades mais familiar </a:t>
            </a:r>
            <a:r>
              <a:rPr lang="pt-BR" altLang="pt-BR" sz="2000">
                <a:latin typeface="Wingdings" charset="2"/>
              </a:rPr>
              <a:t></a:t>
            </a:r>
            <a:r>
              <a:rPr lang="pt-BR" altLang="pt-BR" sz="2000"/>
              <a:t> </a:t>
            </a:r>
            <a:r>
              <a:rPr lang="pt-BR" altLang="pt-BR" sz="1800"/>
              <a:t>curva de sino ou curva de “Gauss”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1600201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2000"/>
              <a:t> provê as bases teóricas para muitos dos testes comumente utilizados biologia: ANOVA e regressão linear</a:t>
            </a:r>
            <a:endParaRPr lang="pt-BR" altLang="pt-BR" sz="1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2514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2000"/>
              <a:t> muitos dados biológicos se ajustam à distribuição normal</a:t>
            </a:r>
            <a:endParaRPr lang="pt-BR" altLang="pt-BR" sz="180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41476" y="4144964"/>
            <a:ext cx="2701925" cy="2593975"/>
            <a:chOff x="116951" y="4145697"/>
            <a:chExt cx="2702450" cy="2593777"/>
          </a:xfrm>
        </p:grpSpPr>
        <p:pic>
          <p:nvPicPr>
            <p:cNvPr id="53259" name="Picture 6" descr="ZooKeys-356-031-g01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51" y="4453474"/>
              <a:ext cx="2702449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0" name="TextBox 10"/>
            <p:cNvSpPr txBox="1">
              <a:spLocks noChangeArrowheads="1"/>
            </p:cNvSpPr>
            <p:nvPr/>
          </p:nvSpPr>
          <p:spPr bwMode="auto">
            <a:xfrm>
              <a:off x="152401" y="4145697"/>
              <a:ext cx="2667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400"/>
                <a:t>A</a:t>
              </a:r>
              <a:r>
                <a:rPr lang="pt-BR" altLang="pt-BR" sz="1400"/>
                <a:t>racnólogo mediu 50 espinhos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0" y="3330575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600">
                <a:solidFill>
                  <a:srgbClr val="984807"/>
                </a:solidFill>
              </a:rPr>
              <a:t> observações agregadas ao redor do centro (único)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0" y="3987800"/>
            <a:ext cx="289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600">
                <a:solidFill>
                  <a:srgbClr val="984807"/>
                </a:solidFill>
              </a:rPr>
              <a:t> distribuição simétrica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24800" y="4462464"/>
            <a:ext cx="2895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600">
                <a:solidFill>
                  <a:srgbClr val="984807"/>
                </a:solidFill>
              </a:rPr>
              <a:t> decréscimo estável 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NORMAL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646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nge-mean-of-data-se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990600"/>
            <a:ext cx="433387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orma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4614"/>
            <a:ext cx="54356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990601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b="1"/>
              <a:t>X ~ N (μ, σ)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24600" y="1741488"/>
            <a:ext cx="3124200" cy="762000"/>
            <a:chOff x="4800600" y="1740932"/>
            <a:chExt cx="3124200" cy="762000"/>
          </a:xfrm>
        </p:grpSpPr>
        <p:sp>
          <p:nvSpPr>
            <p:cNvPr id="54282" name="TextBox 6"/>
            <p:cNvSpPr txBox="1">
              <a:spLocks noChangeArrowheads="1"/>
            </p:cNvSpPr>
            <p:nvPr/>
          </p:nvSpPr>
          <p:spPr bwMode="auto">
            <a:xfrm>
              <a:off x="4800600" y="1740932"/>
              <a:ext cx="312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/>
                <a:t>μ (mi) = média</a:t>
              </a:r>
            </a:p>
          </p:txBody>
        </p:sp>
        <p:sp>
          <p:nvSpPr>
            <p:cNvPr id="54283" name="TextBox 7"/>
            <p:cNvSpPr txBox="1">
              <a:spLocks noChangeArrowheads="1"/>
            </p:cNvSpPr>
            <p:nvPr/>
          </p:nvSpPr>
          <p:spPr bwMode="auto">
            <a:xfrm>
              <a:off x="4800600" y="2133600"/>
              <a:ext cx="3124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/>
                <a:t>σ (sigma) = desvio padrão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45720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um único pico central (μ)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76400" y="5040314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simétrica em relação à média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76400" y="5497514"/>
            <a:ext cx="396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800"/>
              <a:t> área sob a curva soma 1 ou 100%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NORMAL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482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5" descr="2000px-standard_deviation_diagram_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8153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638800" y="4114800"/>
            <a:ext cx="838200" cy="1943100"/>
            <a:chOff x="4114800" y="4114800"/>
            <a:chExt cx="838200" cy="1943100"/>
          </a:xfrm>
        </p:grpSpPr>
        <p:sp>
          <p:nvSpPr>
            <p:cNvPr id="7" name="Left Bracket 6"/>
            <p:cNvSpPr/>
            <p:nvPr/>
          </p:nvSpPr>
          <p:spPr>
            <a:xfrm>
              <a:off x="4495800" y="4114800"/>
              <a:ext cx="152400" cy="1943100"/>
            </a:xfrm>
            <a:prstGeom prst="leftBracket">
              <a:avLst/>
            </a:prstGeom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5105400"/>
              <a:ext cx="838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>
                  <a:solidFill>
                    <a:srgbClr val="17375E"/>
                  </a:solidFill>
                </a:rPr>
                <a:t>68%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00600" y="3611564"/>
            <a:ext cx="2514600" cy="3703637"/>
            <a:chOff x="3276600" y="3612118"/>
            <a:chExt cx="2514600" cy="3703082"/>
          </a:xfrm>
        </p:grpSpPr>
        <p:sp>
          <p:nvSpPr>
            <p:cNvPr id="11" name="Left Bracket 10"/>
            <p:cNvSpPr/>
            <p:nvPr/>
          </p:nvSpPr>
          <p:spPr>
            <a:xfrm>
              <a:off x="4267200" y="3612118"/>
              <a:ext cx="457200" cy="3703082"/>
            </a:xfrm>
            <a:prstGeom prst="leftBracket">
              <a:avLst/>
            </a:prstGeom>
            <a:ln>
              <a:solidFill>
                <a:srgbClr val="3366FF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307" name="TextBox 11"/>
            <p:cNvSpPr txBox="1">
              <a:spLocks noChangeArrowheads="1"/>
            </p:cNvSpPr>
            <p:nvPr/>
          </p:nvSpPr>
          <p:spPr bwMode="auto">
            <a:xfrm>
              <a:off x="3276600" y="5688568"/>
              <a:ext cx="2514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>
                  <a:solidFill>
                    <a:srgbClr val="3366FF"/>
                  </a:solidFill>
                </a:rPr>
                <a:t>95%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800600" y="3276600"/>
            <a:ext cx="2514600" cy="5638800"/>
            <a:chOff x="3276600" y="3276600"/>
            <a:chExt cx="2514600" cy="5638800"/>
          </a:xfrm>
        </p:grpSpPr>
        <p:sp>
          <p:nvSpPr>
            <p:cNvPr id="14" name="Left Bracket 13"/>
            <p:cNvSpPr/>
            <p:nvPr/>
          </p:nvSpPr>
          <p:spPr>
            <a:xfrm>
              <a:off x="4267200" y="3276600"/>
              <a:ext cx="533400" cy="5638800"/>
            </a:xfrm>
            <a:prstGeom prst="leftBracke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6411913"/>
              <a:ext cx="25146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>
                  <a:solidFill>
                    <a:srgbClr val="558ED5"/>
                  </a:solidFill>
                </a:rPr>
                <a:t>99%</a:t>
              </a: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10400" y="10668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Char char="•"/>
            </a:pPr>
            <a:r>
              <a:rPr lang="pt-BR" altLang="pt-BR" sz="1800"/>
              <a:t> conhecimento de tais propriedades é extremamente útil para entender dados sintetizados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28599" y="279370"/>
            <a:ext cx="11685103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altLang="pt-BR" dirty="0" smtClean="0"/>
              <a:t>DISTRIBUIÇÕES PROBABILÍSTICAS - NORMAL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833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3823525" y="1524000"/>
            <a:ext cx="6462713" cy="4660900"/>
            <a:chOff x="267" y="369"/>
            <a:chExt cx="4943" cy="3565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799" y="369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PROBLEMA</a:t>
              </a:r>
            </a:p>
          </p:txBody>
        </p:sp>
        <p:sp>
          <p:nvSpPr>
            <p:cNvPr id="6" name="Seta para baixo 18"/>
            <p:cNvSpPr>
              <a:spLocks noChangeArrowheads="1"/>
            </p:cNvSpPr>
            <p:nvPr/>
          </p:nvSpPr>
          <p:spPr bwMode="auto">
            <a:xfrm rot="18000000">
              <a:off x="3198" y="500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400" y="874"/>
              <a:ext cx="1235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PERGUNTA</a:t>
              </a:r>
            </a:p>
          </p:txBody>
        </p:sp>
        <p:sp>
          <p:nvSpPr>
            <p:cNvPr id="8" name="Seta para baixo 18"/>
            <p:cNvSpPr>
              <a:spLocks noChangeArrowheads="1"/>
            </p:cNvSpPr>
            <p:nvPr/>
          </p:nvSpPr>
          <p:spPr bwMode="auto">
            <a:xfrm rot="19800000">
              <a:off x="4269" y="1496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976" y="2092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HIPÓTESE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50" y="3135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PREVISÃO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447" y="3426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MÉTODO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7" y="2431"/>
              <a:ext cx="1234" cy="509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RESULTADO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71" y="1219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INTERPRETAÇÃO</a:t>
              </a:r>
            </a:p>
          </p:txBody>
        </p:sp>
        <p:sp>
          <p:nvSpPr>
            <p:cNvPr id="14" name="Seta para baixo 18"/>
            <p:cNvSpPr>
              <a:spLocks noChangeArrowheads="1"/>
            </p:cNvSpPr>
            <p:nvPr/>
          </p:nvSpPr>
          <p:spPr bwMode="auto">
            <a:xfrm rot="23259371">
              <a:off x="4176" y="2699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Seta para baixo 18"/>
            <p:cNvSpPr>
              <a:spLocks noChangeArrowheads="1"/>
            </p:cNvSpPr>
            <p:nvPr/>
          </p:nvSpPr>
          <p:spPr bwMode="auto">
            <a:xfrm rot="29700000">
              <a:off x="989" y="3048"/>
              <a:ext cx="357" cy="414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Seta para baixo 18"/>
            <p:cNvSpPr>
              <a:spLocks noChangeArrowheads="1"/>
            </p:cNvSpPr>
            <p:nvPr/>
          </p:nvSpPr>
          <p:spPr bwMode="auto">
            <a:xfrm rot="33300000">
              <a:off x="496" y="1887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Seta para baixo 18"/>
            <p:cNvSpPr>
              <a:spLocks noChangeArrowheads="1"/>
            </p:cNvSpPr>
            <p:nvPr/>
          </p:nvSpPr>
          <p:spPr bwMode="auto">
            <a:xfrm rot="36000000">
              <a:off x="1338" y="690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Seta para baixo 18"/>
            <p:cNvSpPr>
              <a:spLocks noChangeArrowheads="1"/>
            </p:cNvSpPr>
            <p:nvPr/>
          </p:nvSpPr>
          <p:spPr bwMode="auto">
            <a:xfrm rot="26209400">
              <a:off x="2940" y="3493"/>
              <a:ext cx="357" cy="414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1676400" y="122238"/>
            <a:ext cx="8839200" cy="715962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altLang="pt-BR" sz="4300" dirty="0" smtClean="0">
                <a:solidFill>
                  <a:srgbClr val="FFFFFF"/>
                </a:solidFill>
              </a:rPr>
              <a:t>Procedimento </a:t>
            </a:r>
            <a:r>
              <a:rPr lang="pt-BR" altLang="pt-BR" sz="4300" dirty="0">
                <a:solidFill>
                  <a:srgbClr val="FFFFFF"/>
                </a:solidFill>
              </a:rPr>
              <a:t>Científico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40918" y="2174621"/>
            <a:ext cx="6861501" cy="4444840"/>
            <a:chOff x="340918" y="2174621"/>
            <a:chExt cx="6861501" cy="4444840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340918" y="2174621"/>
              <a:ext cx="2061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/>
              <a:r>
                <a:rPr lang="pt-BR" altLang="pt-BR" sz="2800" b="1" dirty="0" smtClean="0"/>
                <a:t>ESTATÍSTICA</a:t>
              </a:r>
              <a:endParaRPr lang="pt-BR" altLang="pt-BR" sz="2800" b="1" dirty="0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3120887" y="2304311"/>
              <a:ext cx="4081532" cy="431515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40918" y="2917101"/>
            <a:ext cx="224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000" b="1" smtClean="0"/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18901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8174" y="240153"/>
            <a:ext cx="11569148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alt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RESUMO DA AULA</a:t>
            </a:r>
            <a:endParaRPr lang="pt-BR" alt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9188" y="1246723"/>
            <a:ext cx="220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PAPEL </a:t>
            </a:r>
            <a:r>
              <a:rPr lang="pt-BR" sz="2000" smtClean="0"/>
              <a:t>DA ESTATÍSTICA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019967" y="1012263"/>
            <a:ext cx="4929809" cy="1015663"/>
            <a:chOff x="3019967" y="1012263"/>
            <a:chExt cx="4929809" cy="1015663"/>
          </a:xfrm>
        </p:grpSpPr>
        <p:sp>
          <p:nvSpPr>
            <p:cNvPr id="8" name="Seta para a Direita 7"/>
            <p:cNvSpPr/>
            <p:nvPr/>
          </p:nvSpPr>
          <p:spPr>
            <a:xfrm>
              <a:off x="3019967" y="1293615"/>
              <a:ext cx="1530627" cy="3975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206576" y="101226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Ferramenta usada para tomada de decisões diante de </a:t>
              </a:r>
              <a:r>
                <a:rPr lang="pt-BR" sz="2000" b="1" dirty="0" smtClean="0"/>
                <a:t>incerteza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897757" y="1741318"/>
            <a:ext cx="4723972" cy="976413"/>
            <a:chOff x="6897757" y="1741318"/>
            <a:chExt cx="4723972" cy="976413"/>
          </a:xfrm>
        </p:grpSpPr>
        <p:sp>
          <p:nvSpPr>
            <p:cNvPr id="10" name="Seta em Curva para Cima 9"/>
            <p:cNvSpPr/>
            <p:nvPr/>
          </p:nvSpPr>
          <p:spPr>
            <a:xfrm>
              <a:off x="6897757" y="2168602"/>
              <a:ext cx="1848677" cy="54912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429665" y="1741318"/>
              <a:ext cx="319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Variação não previsível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966873" y="3764085"/>
            <a:ext cx="2663687" cy="39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FONTES DE VARIAÇÃO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630560" y="3202231"/>
            <a:ext cx="7239001" cy="781050"/>
            <a:chOff x="3048000" y="5334000"/>
            <a:chExt cx="5486400" cy="780366"/>
          </a:xfrm>
        </p:grpSpPr>
        <p:cxnSp>
          <p:nvCxnSpPr>
            <p:cNvPr id="15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3048000" y="5562400"/>
              <a:ext cx="914400" cy="5519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4419600" cy="39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000" dirty="0"/>
                <a:t>V</a:t>
              </a:r>
              <a:r>
                <a:rPr lang="pt-BR" altLang="pt-BR" sz="2000" dirty="0" err="1"/>
                <a:t>ariação</a:t>
              </a:r>
              <a:r>
                <a:rPr lang="pt-BR" altLang="pt-BR" sz="2000" dirty="0"/>
                <a:t> aleatória, ao </a:t>
              </a:r>
              <a:r>
                <a:rPr lang="pt-BR" altLang="pt-BR" sz="2000" dirty="0" smtClean="0"/>
                <a:t>acaso, ”não previsível”</a:t>
              </a:r>
              <a:endParaRPr lang="pt-BR" altLang="pt-BR" sz="2000" dirty="0"/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3630560" y="3983284"/>
            <a:ext cx="7119729" cy="578476"/>
            <a:chOff x="3048000" y="6114366"/>
            <a:chExt cx="6044862" cy="579257"/>
          </a:xfrm>
        </p:grpSpPr>
        <p:cxnSp>
          <p:nvCxnSpPr>
            <p:cNvPr id="18" name="Straight Arrow Connector 11"/>
            <p:cNvCxnSpPr>
              <a:cxnSpLocks noChangeShapeType="1"/>
            </p:cNvCxnSpPr>
            <p:nvPr/>
          </p:nvCxnSpPr>
          <p:spPr bwMode="auto">
            <a:xfrm>
              <a:off x="3048000" y="6114366"/>
              <a:ext cx="989312" cy="38455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4216062" y="6292973"/>
              <a:ext cx="4876800" cy="4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000" dirty="0"/>
                <a:t>V</a:t>
              </a:r>
              <a:r>
                <a:rPr lang="pt-BR" altLang="pt-BR" sz="2000" dirty="0" err="1"/>
                <a:t>ariação</a:t>
              </a:r>
              <a:r>
                <a:rPr lang="pt-BR" altLang="pt-BR" sz="2000" dirty="0"/>
                <a:t> determinística (</a:t>
              </a:r>
              <a:r>
                <a:rPr lang="pt-BR" altLang="pt-BR" sz="2000" dirty="0" smtClean="0"/>
                <a:t>previsível)</a:t>
              </a:r>
              <a:endParaRPr lang="pt-BR" altLang="pt-BR" sz="2000" dirty="0"/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10228881" y="3537114"/>
            <a:ext cx="1868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C00000"/>
                </a:solidFill>
              </a:rPr>
              <a:t>ERRO DE AMOSTRAGEM – acesso limitado aos dados</a:t>
            </a:r>
          </a:p>
        </p:txBody>
      </p:sp>
    </p:spTree>
    <p:extLst>
      <p:ext uri="{BB962C8B-B14F-4D97-AF65-F5344CB8AC3E}">
        <p14:creationId xmlns:p14="http://schemas.microsoft.com/office/powerpoint/2010/main" val="17847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/>
          <p:cNvGrpSpPr/>
          <p:nvPr/>
        </p:nvGrpSpPr>
        <p:grpSpPr>
          <a:xfrm>
            <a:off x="7016884" y="3913675"/>
            <a:ext cx="4876800" cy="2501900"/>
            <a:chOff x="5715000" y="3887788"/>
            <a:chExt cx="4876800" cy="2501900"/>
          </a:xfrm>
        </p:grpSpPr>
        <p:sp>
          <p:nvSpPr>
            <p:cNvPr id="29" name="Right Arrow 27"/>
            <p:cNvSpPr>
              <a:spLocks noChangeArrowheads="1"/>
            </p:cNvSpPr>
            <p:nvPr/>
          </p:nvSpPr>
          <p:spPr bwMode="auto">
            <a:xfrm>
              <a:off x="8610600" y="4953000"/>
              <a:ext cx="457200" cy="2286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" name="Right Arrow 28"/>
            <p:cNvSpPr>
              <a:spLocks noChangeArrowheads="1"/>
            </p:cNvSpPr>
            <p:nvPr/>
          </p:nvSpPr>
          <p:spPr bwMode="auto">
            <a:xfrm rot="5400000">
              <a:off x="7924800" y="5486400"/>
              <a:ext cx="533400" cy="228600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1" name="Right Arrow 29"/>
            <p:cNvSpPr>
              <a:spLocks noChangeArrowheads="1"/>
            </p:cNvSpPr>
            <p:nvPr/>
          </p:nvSpPr>
          <p:spPr bwMode="auto">
            <a:xfrm rot="10800000">
              <a:off x="7315200" y="4953000"/>
              <a:ext cx="533400" cy="228600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7086600" y="3887788"/>
              <a:ext cx="24384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 dirty="0">
                  <a:latin typeface="Calibri" charset="0"/>
                </a:rPr>
                <a:t>POSSÍVEIS </a:t>
              </a:r>
              <a:r>
                <a:rPr lang="pt-BR" altLang="pt-BR" sz="1800" dirty="0" smtClean="0">
                  <a:latin typeface="Calibri" charset="0"/>
                </a:rPr>
                <a:t>RESULTADOS</a:t>
              </a:r>
              <a:endParaRPr lang="pt-BR" altLang="pt-BR" sz="1800" dirty="0">
                <a:latin typeface="Calibri" charset="0"/>
              </a:endParaRPr>
            </a:p>
          </p:txBody>
        </p:sp>
        <p:sp>
          <p:nvSpPr>
            <p:cNvPr id="33" name="TextBox 31"/>
            <p:cNvSpPr txBox="1"/>
            <p:nvPr/>
          </p:nvSpPr>
          <p:spPr>
            <a:xfrm>
              <a:off x="5715000" y="4887914"/>
              <a:ext cx="1524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pt-BR" altLang="pt-BR" sz="1800" dirty="0" smtClean="0">
                  <a:solidFill>
                    <a:srgbClr val="558ED5"/>
                  </a:solidFill>
                  <a:latin typeface="Calibri" charset="0"/>
                </a:rPr>
                <a:t>aumento</a:t>
              </a:r>
              <a:endParaRPr lang="pt-BR" altLang="pt-BR" sz="1800" dirty="0">
                <a:solidFill>
                  <a:srgbClr val="558ED5"/>
                </a:solidFill>
                <a:latin typeface="Calibri" charset="0"/>
              </a:endParaRPr>
            </a:p>
          </p:txBody>
        </p:sp>
        <p:sp>
          <p:nvSpPr>
            <p:cNvPr id="34" name="TextBox 32"/>
            <p:cNvSpPr txBox="1"/>
            <p:nvPr/>
          </p:nvSpPr>
          <p:spPr>
            <a:xfrm>
              <a:off x="9067800" y="4887914"/>
              <a:ext cx="1524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800" dirty="0" smtClean="0">
                  <a:solidFill>
                    <a:srgbClr val="558ED5"/>
                  </a:solidFill>
                  <a:latin typeface="Calibri" charset="0"/>
                </a:rPr>
                <a:t>redução</a:t>
              </a:r>
              <a:endParaRPr lang="pt-BR" altLang="pt-BR" sz="1800" dirty="0">
                <a:solidFill>
                  <a:srgbClr val="558ED5"/>
                </a:solidFill>
                <a:latin typeface="Calibri" charset="0"/>
              </a:endParaRPr>
            </a:p>
          </p:txBody>
        </p:sp>
        <p:sp>
          <p:nvSpPr>
            <p:cNvPr id="35" name="TextBox 33"/>
            <p:cNvSpPr txBox="1"/>
            <p:nvPr/>
          </p:nvSpPr>
          <p:spPr>
            <a:xfrm>
              <a:off x="7467600" y="6019800"/>
              <a:ext cx="1524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800" dirty="0" smtClean="0">
                  <a:solidFill>
                    <a:srgbClr val="558ED5"/>
                  </a:solidFill>
                  <a:latin typeface="Calibri" charset="0"/>
                </a:rPr>
                <a:t>igual</a:t>
              </a:r>
              <a:endParaRPr lang="pt-BR" altLang="pt-BR" sz="1800" dirty="0">
                <a:solidFill>
                  <a:srgbClr val="558ED5"/>
                </a:solidFill>
                <a:latin typeface="Calibri" charset="0"/>
              </a:endParaRPr>
            </a:p>
          </p:txBody>
        </p:sp>
        <p:pic>
          <p:nvPicPr>
            <p:cNvPr id="36" name="Picture 35" descr="ques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700" y="4495801"/>
              <a:ext cx="444500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37"/>
          <p:cNvGrpSpPr>
            <a:grpSpLocks/>
          </p:cNvGrpSpPr>
          <p:nvPr/>
        </p:nvGrpSpPr>
        <p:grpSpPr bwMode="auto">
          <a:xfrm>
            <a:off x="3263900" y="4060825"/>
            <a:ext cx="1656058" cy="1273175"/>
            <a:chOff x="1774825" y="4060825"/>
            <a:chExt cx="1656058" cy="1273175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774825" y="47466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774825" y="4608337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777853" y="4806259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774825" y="4293188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774825" y="40608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3376908" y="472034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3375025" y="52800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375025" y="480060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3375025" y="4923836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3375025" y="4519318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60" name="Group 37"/>
          <p:cNvGrpSpPr>
            <a:grpSpLocks/>
          </p:cNvGrpSpPr>
          <p:nvPr/>
        </p:nvGrpSpPr>
        <p:grpSpPr bwMode="auto">
          <a:xfrm>
            <a:off x="1905000" y="3138951"/>
            <a:ext cx="3657600" cy="3679720"/>
            <a:chOff x="381000" y="3276600"/>
            <a:chExt cx="3657600" cy="3679720"/>
          </a:xfrm>
        </p:grpSpPr>
        <p:cxnSp>
          <p:nvCxnSpPr>
            <p:cNvPr id="61" name="Straight Connector 7"/>
            <p:cNvCxnSpPr>
              <a:cxnSpLocks noChangeShapeType="1"/>
            </p:cNvCxnSpPr>
            <p:nvPr/>
          </p:nvCxnSpPr>
          <p:spPr bwMode="auto">
            <a:xfrm rot="5400000">
              <a:off x="-76993" y="4953794"/>
              <a:ext cx="2438400" cy="1587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9"/>
            <p:cNvCxnSpPr>
              <a:cxnSpLocks noChangeShapeType="1"/>
            </p:cNvCxnSpPr>
            <p:nvPr/>
          </p:nvCxnSpPr>
          <p:spPr bwMode="auto">
            <a:xfrm>
              <a:off x="1141413" y="6173788"/>
              <a:ext cx="2897187" cy="1587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11"/>
            <p:cNvSpPr txBox="1">
              <a:spLocks noChangeArrowheads="1"/>
            </p:cNvSpPr>
            <p:nvPr/>
          </p:nvSpPr>
          <p:spPr bwMode="auto">
            <a:xfrm rot="-5400000">
              <a:off x="-914400" y="4572000"/>
              <a:ext cx="2898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400" dirty="0">
                  <a:latin typeface="Calibri" charset="0"/>
                </a:rPr>
                <a:t>S</a:t>
              </a:r>
              <a:r>
                <a:rPr lang="pt-BR" altLang="pt-BR" sz="1400" dirty="0" err="1">
                  <a:latin typeface="Calibri" charset="0"/>
                </a:rPr>
                <a:t>obrevivência</a:t>
              </a:r>
              <a:r>
                <a:rPr lang="pt-BR" altLang="pt-BR" sz="1400" dirty="0">
                  <a:latin typeface="Calibri" charset="0"/>
                </a:rPr>
                <a:t> </a:t>
              </a:r>
              <a:r>
                <a:rPr lang="pt-BR" altLang="pt-BR" sz="1400" dirty="0" smtClean="0">
                  <a:latin typeface="Calibri" charset="0"/>
                </a:rPr>
                <a:t>do palmito </a:t>
              </a:r>
              <a:r>
                <a:rPr lang="pt-BR" altLang="pt-BR" sz="1400" dirty="0">
                  <a:latin typeface="Calibri" charset="0"/>
                </a:rPr>
                <a:t>(%)</a:t>
              </a:r>
            </a:p>
          </p:txBody>
        </p:sp>
        <p:sp>
          <p:nvSpPr>
            <p:cNvPr id="64" name="TextBox 13"/>
            <p:cNvSpPr txBox="1">
              <a:spLocks noChangeArrowheads="1"/>
            </p:cNvSpPr>
            <p:nvPr/>
          </p:nvSpPr>
          <p:spPr bwMode="auto">
            <a:xfrm>
              <a:off x="836613" y="5897563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200">
                  <a:latin typeface="Calibri" charset="0"/>
                </a:rPr>
                <a:t>0</a:t>
              </a:r>
            </a:p>
          </p:txBody>
        </p:sp>
        <p:sp>
          <p:nvSpPr>
            <p:cNvPr id="65" name="TextBox 14"/>
            <p:cNvSpPr txBox="1">
              <a:spLocks noChangeArrowheads="1"/>
            </p:cNvSpPr>
            <p:nvPr/>
          </p:nvSpPr>
          <p:spPr bwMode="auto">
            <a:xfrm>
              <a:off x="762000" y="3657600"/>
              <a:ext cx="533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200">
                  <a:latin typeface="Calibri" charset="0"/>
                </a:rPr>
                <a:t>100</a:t>
              </a:r>
            </a:p>
          </p:txBody>
        </p:sp>
        <p:sp>
          <p:nvSpPr>
            <p:cNvPr id="68" name="TextBox 35"/>
            <p:cNvSpPr txBox="1">
              <a:spLocks noChangeArrowheads="1"/>
            </p:cNvSpPr>
            <p:nvPr/>
          </p:nvSpPr>
          <p:spPr bwMode="auto">
            <a:xfrm>
              <a:off x="1612489" y="6648345"/>
              <a:ext cx="1828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400">
                  <a:latin typeface="Calibri" charset="0"/>
                </a:rPr>
                <a:t>Planta vizinha</a:t>
              </a:r>
            </a:p>
          </p:txBody>
        </p:sp>
      </p:grpSp>
      <p:sp>
        <p:nvSpPr>
          <p:cNvPr id="71" name="CaixaDeTexto 70"/>
          <p:cNvSpPr txBox="1"/>
          <p:nvPr/>
        </p:nvSpPr>
        <p:spPr>
          <a:xfrm>
            <a:off x="3755795" y="2757234"/>
            <a:ext cx="2635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A</a:t>
            </a:r>
            <a:r>
              <a:rPr lang="pt-BR" sz="2000" dirty="0" smtClean="0">
                <a:solidFill>
                  <a:srgbClr val="C00000"/>
                </a:solidFill>
              </a:rPr>
              <a:t>cesso limitado aos dados? Erro de amostragem?</a:t>
            </a:r>
          </a:p>
        </p:txBody>
      </p:sp>
      <p:sp>
        <p:nvSpPr>
          <p:cNvPr id="69" name="CaixaDeTexto 11"/>
          <p:cNvSpPr txBox="1"/>
          <p:nvPr/>
        </p:nvSpPr>
        <p:spPr>
          <a:xfrm>
            <a:off x="390796" y="1164211"/>
            <a:ext cx="2663687" cy="39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FONTES DE VARIAÇÃO</a:t>
            </a:r>
          </a:p>
        </p:txBody>
      </p: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3054483" y="602357"/>
            <a:ext cx="7239001" cy="781050"/>
            <a:chOff x="3048000" y="5334000"/>
            <a:chExt cx="5486400" cy="780366"/>
          </a:xfrm>
        </p:grpSpPr>
        <p:cxnSp>
          <p:nvCxnSpPr>
            <p:cNvPr id="73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3048000" y="5562400"/>
              <a:ext cx="914400" cy="5519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TextBox 12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4419600" cy="39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000" dirty="0"/>
                <a:t>V</a:t>
              </a:r>
              <a:r>
                <a:rPr lang="pt-BR" altLang="pt-BR" sz="2000" dirty="0" err="1"/>
                <a:t>ariação</a:t>
              </a:r>
              <a:r>
                <a:rPr lang="pt-BR" altLang="pt-BR" sz="2000" dirty="0"/>
                <a:t> aleatória, ao </a:t>
              </a:r>
              <a:r>
                <a:rPr lang="pt-BR" altLang="pt-BR" sz="2000" dirty="0" smtClean="0"/>
                <a:t>acaso, ”não previsível”</a:t>
              </a:r>
              <a:endParaRPr lang="pt-BR" altLang="pt-BR" sz="2000" dirty="0"/>
            </a:p>
          </p:txBody>
        </p:sp>
      </p:grpSp>
      <p:grpSp>
        <p:nvGrpSpPr>
          <p:cNvPr id="75" name="Group 14"/>
          <p:cNvGrpSpPr>
            <a:grpSpLocks/>
          </p:cNvGrpSpPr>
          <p:nvPr/>
        </p:nvGrpSpPr>
        <p:grpSpPr bwMode="auto">
          <a:xfrm>
            <a:off x="3054483" y="1383410"/>
            <a:ext cx="7119729" cy="578476"/>
            <a:chOff x="3048000" y="6114366"/>
            <a:chExt cx="6044862" cy="579257"/>
          </a:xfrm>
        </p:grpSpPr>
        <p:cxnSp>
          <p:nvCxnSpPr>
            <p:cNvPr id="76" name="Straight Arrow Connector 11"/>
            <p:cNvCxnSpPr>
              <a:cxnSpLocks noChangeShapeType="1"/>
            </p:cNvCxnSpPr>
            <p:nvPr/>
          </p:nvCxnSpPr>
          <p:spPr bwMode="auto">
            <a:xfrm>
              <a:off x="3048000" y="6114366"/>
              <a:ext cx="989312" cy="38455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Box 13"/>
            <p:cNvSpPr txBox="1">
              <a:spLocks noChangeArrowheads="1"/>
            </p:cNvSpPr>
            <p:nvPr/>
          </p:nvSpPr>
          <p:spPr bwMode="auto">
            <a:xfrm>
              <a:off x="4216062" y="6292973"/>
              <a:ext cx="4876800" cy="4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000" dirty="0"/>
                <a:t>V</a:t>
              </a:r>
              <a:r>
                <a:rPr lang="pt-BR" altLang="pt-BR" sz="2000" dirty="0" err="1"/>
                <a:t>ariação</a:t>
              </a:r>
              <a:r>
                <a:rPr lang="pt-BR" altLang="pt-BR" sz="2000" dirty="0"/>
                <a:t> determinística (</a:t>
              </a:r>
              <a:r>
                <a:rPr lang="pt-BR" altLang="pt-BR" sz="2000" dirty="0" smtClean="0"/>
                <a:t>previsível)</a:t>
              </a:r>
              <a:endParaRPr lang="pt-BR" altLang="pt-BR" sz="2000" dirty="0"/>
            </a:p>
          </p:txBody>
        </p:sp>
      </p:grp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2538439" y="6037726"/>
            <a:ext cx="174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200" i="1" dirty="0" err="1" smtClean="0">
                <a:latin typeface="Calibri" charset="0"/>
              </a:rPr>
              <a:t>Ormosia</a:t>
            </a:r>
            <a:r>
              <a:rPr lang="en-US" altLang="pt-BR" sz="1200" i="1" dirty="0" smtClean="0">
                <a:latin typeface="Calibri" charset="0"/>
              </a:rPr>
              <a:t> </a:t>
            </a:r>
            <a:r>
              <a:rPr lang="en-US" altLang="pt-BR" sz="1200" i="1" dirty="0" err="1" smtClean="0">
                <a:latin typeface="Calibri" charset="0"/>
              </a:rPr>
              <a:t>arborea</a:t>
            </a:r>
            <a:endParaRPr lang="en-US" altLang="pt-BR" sz="1200" i="1" dirty="0" smtClean="0">
              <a:latin typeface="Calibri" charset="0"/>
            </a:endParaRPr>
          </a:p>
          <a:p>
            <a:pPr algn="ctr" eaLnBrk="1" hangingPunct="1"/>
            <a:r>
              <a:rPr lang="en-US" altLang="pt-BR" sz="1200" dirty="0" smtClean="0">
                <a:latin typeface="Calibri" charset="0"/>
              </a:rPr>
              <a:t>(f</a:t>
            </a:r>
            <a:r>
              <a:rPr lang="pt-BR" altLang="pt-BR" sz="1200" dirty="0" err="1" smtClean="0">
                <a:latin typeface="Calibri" charset="0"/>
              </a:rPr>
              <a:t>ixadora</a:t>
            </a:r>
            <a:r>
              <a:rPr lang="pt-BR" altLang="pt-BR" sz="1200" dirty="0" smtClean="0">
                <a:latin typeface="Calibri" charset="0"/>
              </a:rPr>
              <a:t> </a:t>
            </a:r>
            <a:r>
              <a:rPr lang="pt-BR" altLang="pt-BR" sz="1200" dirty="0">
                <a:latin typeface="Calibri" charset="0"/>
              </a:rPr>
              <a:t>de </a:t>
            </a:r>
            <a:r>
              <a:rPr lang="pt-BR" altLang="pt-BR" sz="1200" dirty="0" smtClean="0">
                <a:latin typeface="Calibri" charset="0"/>
              </a:rPr>
              <a:t>N)</a:t>
            </a:r>
            <a:endParaRPr lang="pt-BR" altLang="pt-BR" sz="1200" dirty="0">
              <a:latin typeface="Calibri" charset="0"/>
            </a:endParaRP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4038600" y="6037726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pt-BR" sz="1200" i="1" dirty="0" err="1" smtClean="0">
                <a:latin typeface="Calibri" charset="0"/>
              </a:rPr>
              <a:t>Tabebuia</a:t>
            </a:r>
            <a:r>
              <a:rPr lang="en-US" altLang="pt-BR" sz="1200" i="1" dirty="0" smtClean="0">
                <a:latin typeface="Calibri" charset="0"/>
              </a:rPr>
              <a:t> alba</a:t>
            </a:r>
          </a:p>
          <a:p>
            <a:pPr algn="ctr" eaLnBrk="1" hangingPunct="1"/>
            <a:r>
              <a:rPr lang="en-US" altLang="pt-BR" sz="1200" dirty="0" smtClean="0">
                <a:latin typeface="Calibri" charset="0"/>
              </a:rPr>
              <a:t>(</a:t>
            </a:r>
            <a:r>
              <a:rPr lang="en-US" altLang="pt-BR" sz="1200" dirty="0" err="1">
                <a:latin typeface="Calibri" charset="0"/>
              </a:rPr>
              <a:t>n</a:t>
            </a:r>
            <a:r>
              <a:rPr lang="en-US" altLang="pt-BR" sz="1200" dirty="0" err="1" smtClean="0">
                <a:latin typeface="Calibri" charset="0"/>
              </a:rPr>
              <a:t>ão</a:t>
            </a:r>
            <a:r>
              <a:rPr lang="en-US" altLang="pt-BR" sz="1200" dirty="0" smtClean="0">
                <a:latin typeface="Calibri" charset="0"/>
              </a:rPr>
              <a:t> </a:t>
            </a:r>
            <a:r>
              <a:rPr lang="en-US" altLang="pt-BR" sz="1200" dirty="0">
                <a:latin typeface="Calibri" charset="0"/>
              </a:rPr>
              <a:t>f</a:t>
            </a:r>
            <a:r>
              <a:rPr lang="pt-BR" altLang="pt-BR" sz="1200" dirty="0" err="1">
                <a:latin typeface="Calibri" charset="0"/>
              </a:rPr>
              <a:t>ixadora</a:t>
            </a:r>
            <a:r>
              <a:rPr lang="pt-BR" altLang="pt-BR" sz="1200" dirty="0">
                <a:latin typeface="Calibri" charset="0"/>
              </a:rPr>
              <a:t> de </a:t>
            </a:r>
            <a:r>
              <a:rPr lang="pt-BR" altLang="pt-BR" sz="1200" dirty="0" smtClean="0">
                <a:latin typeface="Calibri" charset="0"/>
              </a:rPr>
              <a:t>N)</a:t>
            </a:r>
            <a:endParaRPr lang="pt-BR" altLang="pt-BR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8174" y="240153"/>
            <a:ext cx="11569148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alt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RESUMO DA AULA</a:t>
            </a:r>
            <a:endParaRPr lang="pt-BR" alt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9188" y="1246723"/>
            <a:ext cx="220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PAPEL </a:t>
            </a:r>
            <a:r>
              <a:rPr lang="pt-BR" sz="2000" smtClean="0"/>
              <a:t>DA ESTATÍSTICA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019967" y="1012263"/>
            <a:ext cx="4929809" cy="1015663"/>
            <a:chOff x="3019967" y="1012263"/>
            <a:chExt cx="4929809" cy="1015663"/>
          </a:xfrm>
        </p:grpSpPr>
        <p:sp>
          <p:nvSpPr>
            <p:cNvPr id="8" name="Seta para a Direita 7"/>
            <p:cNvSpPr/>
            <p:nvPr/>
          </p:nvSpPr>
          <p:spPr>
            <a:xfrm>
              <a:off x="3019967" y="1293615"/>
              <a:ext cx="1530627" cy="3975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206576" y="101226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Ferramenta usada para tomada de decisões diante de </a:t>
              </a:r>
              <a:r>
                <a:rPr lang="pt-BR" sz="2000" b="1" dirty="0" smtClean="0"/>
                <a:t>incerteza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897757" y="1741318"/>
            <a:ext cx="4723972" cy="976413"/>
            <a:chOff x="6897757" y="1741318"/>
            <a:chExt cx="4723972" cy="976413"/>
          </a:xfrm>
        </p:grpSpPr>
        <p:sp>
          <p:nvSpPr>
            <p:cNvPr id="10" name="Seta em Curva para Cima 9"/>
            <p:cNvSpPr/>
            <p:nvPr/>
          </p:nvSpPr>
          <p:spPr>
            <a:xfrm>
              <a:off x="6897757" y="2168602"/>
              <a:ext cx="1848677" cy="54912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429665" y="1741318"/>
              <a:ext cx="3192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Variação não previsível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966873" y="3764085"/>
            <a:ext cx="2663687" cy="39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FONTES DE VARIAÇÃO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630560" y="3202231"/>
            <a:ext cx="7239001" cy="781050"/>
            <a:chOff x="3048000" y="5334000"/>
            <a:chExt cx="5486400" cy="780366"/>
          </a:xfrm>
        </p:grpSpPr>
        <p:cxnSp>
          <p:nvCxnSpPr>
            <p:cNvPr id="15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3048000" y="5562400"/>
              <a:ext cx="914400" cy="55196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4114800" y="5334000"/>
              <a:ext cx="4419600" cy="39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000" dirty="0"/>
                <a:t>V</a:t>
              </a:r>
              <a:r>
                <a:rPr lang="pt-BR" altLang="pt-BR" sz="2000" dirty="0" err="1"/>
                <a:t>ariação</a:t>
              </a:r>
              <a:r>
                <a:rPr lang="pt-BR" altLang="pt-BR" sz="2000" dirty="0"/>
                <a:t> aleatória, ao </a:t>
              </a:r>
              <a:r>
                <a:rPr lang="pt-BR" altLang="pt-BR" sz="2000" dirty="0" smtClean="0"/>
                <a:t>acaso, ”não previsível”</a:t>
              </a:r>
              <a:endParaRPr lang="pt-BR" altLang="pt-BR" sz="2000" dirty="0"/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3630560" y="3983284"/>
            <a:ext cx="7119729" cy="578476"/>
            <a:chOff x="3048000" y="6114366"/>
            <a:chExt cx="6044862" cy="579257"/>
          </a:xfrm>
        </p:grpSpPr>
        <p:cxnSp>
          <p:nvCxnSpPr>
            <p:cNvPr id="18" name="Straight Arrow Connector 11"/>
            <p:cNvCxnSpPr>
              <a:cxnSpLocks noChangeShapeType="1"/>
            </p:cNvCxnSpPr>
            <p:nvPr/>
          </p:nvCxnSpPr>
          <p:spPr bwMode="auto">
            <a:xfrm>
              <a:off x="3048000" y="6114366"/>
              <a:ext cx="989312" cy="38455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4216062" y="6292973"/>
              <a:ext cx="4876800" cy="4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000" dirty="0"/>
                <a:t>V</a:t>
              </a:r>
              <a:r>
                <a:rPr lang="pt-BR" altLang="pt-BR" sz="2000" dirty="0" err="1"/>
                <a:t>ariação</a:t>
              </a:r>
              <a:r>
                <a:rPr lang="pt-BR" altLang="pt-BR" sz="2000" dirty="0"/>
                <a:t> determinística (</a:t>
              </a:r>
              <a:r>
                <a:rPr lang="pt-BR" altLang="pt-BR" sz="2000" dirty="0" smtClean="0"/>
                <a:t>previsível)</a:t>
              </a:r>
              <a:endParaRPr lang="pt-BR" altLang="pt-BR" sz="2000" dirty="0"/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10323871" y="3076888"/>
            <a:ext cx="186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C00000"/>
                </a:solidFill>
              </a:rPr>
              <a:t>ERRO DE AMOSTRAGEM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966873" y="5442155"/>
            <a:ext cx="5315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Reconhecer a variação aleatória é fundamental para identificarmos se existe </a:t>
            </a:r>
            <a:r>
              <a:rPr lang="pt-BR" sz="2000" smtClean="0"/>
              <a:t>variação determinística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6563032" y="5383160"/>
            <a:ext cx="5058697" cy="1015663"/>
            <a:chOff x="6563032" y="5383160"/>
            <a:chExt cx="5058697" cy="1015663"/>
          </a:xfrm>
        </p:grpSpPr>
        <p:sp>
          <p:nvSpPr>
            <p:cNvPr id="22" name="Seta para a Direita 21"/>
            <p:cNvSpPr/>
            <p:nvPr/>
          </p:nvSpPr>
          <p:spPr>
            <a:xfrm>
              <a:off x="6563032" y="5633884"/>
              <a:ext cx="119462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8090452" y="5383160"/>
              <a:ext cx="35312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Importância de entendermos o conceito de variável aleatória e </a:t>
              </a:r>
              <a:r>
                <a:rPr lang="pt-BR" sz="2000" smtClean="0"/>
                <a:t>distribuição probabilística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1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8174" y="240153"/>
            <a:ext cx="11569148" cy="48013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t-BR" altLang="pt-BR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REFERÊNCIAS E LEITURAS</a:t>
            </a:r>
            <a:endParaRPr lang="pt-BR" altLang="pt-BR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827" name="Picture 15" descr="gotel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14423"/>
          <a:stretch>
            <a:fillRect/>
          </a:stretch>
        </p:blipFill>
        <p:spPr bwMode="auto">
          <a:xfrm>
            <a:off x="508602" y="1083612"/>
            <a:ext cx="163353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Box 9"/>
          <p:cNvSpPr txBox="1">
            <a:spLocks noChangeArrowheads="1"/>
          </p:cNvSpPr>
          <p:nvPr/>
        </p:nvSpPr>
        <p:spPr bwMode="auto">
          <a:xfrm>
            <a:off x="-113326" y="3386492"/>
            <a:ext cx="3119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600" dirty="0" err="1">
                <a:latin typeface="Calibri" charset="0"/>
              </a:rPr>
              <a:t>Gotelli</a:t>
            </a:r>
            <a:r>
              <a:rPr lang="pt-BR" altLang="pt-BR" sz="1600" dirty="0">
                <a:latin typeface="Calibri" charset="0"/>
              </a:rPr>
              <a:t> NJ, Ellison AM. 2011. </a:t>
            </a:r>
            <a:r>
              <a:rPr lang="pt-BR" altLang="pt-BR" sz="1600" b="1" dirty="0">
                <a:latin typeface="Calibri" charset="0"/>
              </a:rPr>
              <a:t>Princípios de Estatística em Ecologia</a:t>
            </a:r>
            <a:r>
              <a:rPr lang="pt-BR" altLang="pt-BR" sz="1600" dirty="0">
                <a:latin typeface="Calibri" charset="0"/>
              </a:rPr>
              <a:t>. Artmed</a:t>
            </a:r>
            <a:endParaRPr lang="pt-BR" altLang="pt-BR" sz="1600" baseline="30000" dirty="0">
              <a:latin typeface="Calibri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86" y="1083612"/>
            <a:ext cx="2504481" cy="14311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39" y="1905714"/>
            <a:ext cx="1926243" cy="2536135"/>
          </a:xfrm>
          <a:prstGeom prst="rect">
            <a:avLst/>
          </a:prstGeom>
        </p:spPr>
      </p:pic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5381939" y="3481143"/>
            <a:ext cx="2410340" cy="3176339"/>
            <a:chOff x="7007087" y="3835786"/>
            <a:chExt cx="2410340" cy="3175933"/>
          </a:xfrm>
        </p:grpSpPr>
        <p:pic>
          <p:nvPicPr>
            <p:cNvPr id="16" name="Picture 4" descr="Uma-Senhora-Toma-Chá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835786"/>
              <a:ext cx="1306513" cy="18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7007087" y="5688449"/>
              <a:ext cx="2410340" cy="132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600" dirty="0" err="1">
                  <a:latin typeface="Calibri" charset="0"/>
                </a:rPr>
                <a:t>Salsburg</a:t>
              </a:r>
              <a:r>
                <a:rPr lang="pt-BR" altLang="pt-BR" sz="1600" dirty="0">
                  <a:latin typeface="Calibri" charset="0"/>
                </a:rPr>
                <a:t>, D. 2009. </a:t>
              </a:r>
              <a:r>
                <a:rPr lang="pt-BR" altLang="pt-BR" sz="1600" b="1" dirty="0">
                  <a:latin typeface="Calibri" charset="0"/>
                </a:rPr>
                <a:t>Uma senhora toma chá </a:t>
              </a:r>
              <a:r>
                <a:rPr lang="en-US" altLang="pt-BR" sz="1600" b="1" dirty="0">
                  <a:latin typeface="Calibri" charset="0"/>
                </a:rPr>
                <a:t>–</a:t>
              </a:r>
              <a:r>
                <a:rPr lang="pt-BR" altLang="pt-BR" sz="1600" b="1" dirty="0">
                  <a:latin typeface="Calibri" charset="0"/>
                </a:rPr>
                <a:t> como a estatística revolucionou a ciência do século XX</a:t>
              </a:r>
              <a:r>
                <a:rPr lang="pt-BR" altLang="pt-BR" sz="1600" dirty="0">
                  <a:latin typeface="Calibri" charset="0"/>
                </a:rPr>
                <a:t>. Editora Zahar</a:t>
              </a:r>
            </a:p>
          </p:txBody>
        </p:sp>
      </p:grpSp>
      <p:pic>
        <p:nvPicPr>
          <p:cNvPr id="18" name="Picture 4" descr="o_andar_do_bebad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7"/>
          <a:stretch>
            <a:fillRect/>
          </a:stretch>
        </p:blipFill>
        <p:spPr bwMode="auto">
          <a:xfrm>
            <a:off x="8560187" y="4291435"/>
            <a:ext cx="1506841" cy="220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0070547" y="4496835"/>
            <a:ext cx="21214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600" dirty="0">
                <a:latin typeface="+mn-lt"/>
              </a:rPr>
              <a:t>Leonard </a:t>
            </a:r>
            <a:r>
              <a:rPr lang="pt-BR" altLang="pt-BR" sz="1600" dirty="0" err="1">
                <a:latin typeface="+mn-lt"/>
              </a:rPr>
              <a:t>Mlodinow</a:t>
            </a:r>
            <a:r>
              <a:rPr lang="pt-BR" altLang="pt-BR" sz="1600" dirty="0">
                <a:latin typeface="+mn-lt"/>
              </a:rPr>
              <a:t>. 2009. </a:t>
            </a:r>
            <a:r>
              <a:rPr lang="pt-BR" altLang="pt-BR" sz="1600" b="1" dirty="0">
                <a:latin typeface="+mn-lt"/>
              </a:rPr>
              <a:t>O andar do bêbado </a:t>
            </a:r>
            <a:r>
              <a:rPr lang="en-US" altLang="pt-BR" sz="1600" b="1" dirty="0">
                <a:latin typeface="+mn-lt"/>
              </a:rPr>
              <a:t>–</a:t>
            </a:r>
            <a:r>
              <a:rPr lang="pt-BR" altLang="pt-BR" sz="1600" b="1" dirty="0">
                <a:latin typeface="+mn-lt"/>
              </a:rPr>
              <a:t> como o acaso determina nossas vidas</a:t>
            </a:r>
            <a:r>
              <a:rPr lang="pt-BR" altLang="pt-BR" sz="1600" dirty="0">
                <a:latin typeface="+mn-lt"/>
              </a:rPr>
              <a:t>. Editora Zahar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64696" y="2331073"/>
            <a:ext cx="642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https</a:t>
            </a:r>
            <a:r>
              <a:rPr lang="pt-BR" sz="2000" dirty="0" smtClean="0"/>
              <a:t>://</a:t>
            </a:r>
            <a:r>
              <a:rPr lang="pt-BR" sz="2000" dirty="0" err="1" smtClean="0"/>
              <a:t>www.khanacademy.org</a:t>
            </a:r>
            <a:r>
              <a:rPr lang="pt-BR" sz="2000" dirty="0" smtClean="0"/>
              <a:t>/</a:t>
            </a:r>
            <a:r>
              <a:rPr lang="pt-BR" sz="2000" dirty="0" err="1" smtClean="0"/>
              <a:t>math</a:t>
            </a:r>
            <a:r>
              <a:rPr lang="pt-BR" sz="2000" dirty="0" smtClean="0"/>
              <a:t>/</a:t>
            </a:r>
            <a:r>
              <a:rPr lang="pt-BR" sz="2000" dirty="0" err="1" smtClean="0"/>
              <a:t>statistics-probability</a:t>
            </a:r>
            <a:r>
              <a:rPr lang="pt-BR" sz="2000" dirty="0" smtClean="0"/>
              <a:t>/</a:t>
            </a:r>
            <a:r>
              <a:rPr lang="pt-BR" sz="2000" dirty="0" err="1" smtClean="0"/>
              <a:t>random-variables-stats-library</a:t>
            </a:r>
            <a:endParaRPr lang="pt-BR" sz="2000" dirty="0" smtClean="0"/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585106" y="4666944"/>
            <a:ext cx="23862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600" dirty="0" smtClean="0">
                <a:latin typeface="Calibri" charset="0"/>
              </a:rPr>
              <a:t>Quinn GP, </a:t>
            </a:r>
            <a:r>
              <a:rPr lang="pt-BR" altLang="pt-BR" sz="1600" dirty="0" err="1" smtClean="0">
                <a:latin typeface="Calibri" charset="0"/>
              </a:rPr>
              <a:t>Keough</a:t>
            </a:r>
            <a:r>
              <a:rPr lang="pt-BR" altLang="pt-BR" sz="1600" dirty="0" smtClean="0">
                <a:latin typeface="Calibri" charset="0"/>
              </a:rPr>
              <a:t> MJ. 2002. </a:t>
            </a:r>
            <a:r>
              <a:rPr lang="pt-BR" altLang="pt-BR" sz="1600" b="1" dirty="0" smtClean="0">
                <a:latin typeface="Calibri" charset="0"/>
              </a:rPr>
              <a:t>Experimental Design </a:t>
            </a:r>
            <a:r>
              <a:rPr lang="pt-BR" altLang="pt-BR" sz="1600" b="1" dirty="0" err="1" smtClean="0">
                <a:latin typeface="Calibri" charset="0"/>
              </a:rPr>
              <a:t>and</a:t>
            </a:r>
            <a:r>
              <a:rPr lang="pt-BR" altLang="pt-BR" sz="1600" b="1" dirty="0" smtClean="0">
                <a:latin typeface="Calibri" charset="0"/>
              </a:rPr>
              <a:t> Data </a:t>
            </a:r>
            <a:r>
              <a:rPr lang="pt-BR" altLang="pt-BR" sz="1600" b="1" dirty="0" err="1" smtClean="0">
                <a:latin typeface="Calibri" charset="0"/>
              </a:rPr>
              <a:t>Analysis</a:t>
            </a:r>
            <a:r>
              <a:rPr lang="pt-BR" altLang="pt-BR" sz="1600" b="1" dirty="0" smtClean="0">
                <a:latin typeface="Calibri" charset="0"/>
              </a:rPr>
              <a:t> for </a:t>
            </a:r>
            <a:r>
              <a:rPr lang="pt-BR" altLang="pt-BR" sz="1600" b="1" dirty="0" err="1" smtClean="0">
                <a:latin typeface="Calibri" charset="0"/>
              </a:rPr>
              <a:t>Biologists</a:t>
            </a:r>
            <a:r>
              <a:rPr lang="pt-BR" altLang="pt-BR" sz="1600" b="1" dirty="0" smtClean="0">
                <a:latin typeface="Calibri" charset="0"/>
              </a:rPr>
              <a:t>. </a:t>
            </a:r>
            <a:r>
              <a:rPr lang="pt-BR" altLang="pt-BR" sz="1600" dirty="0" smtClean="0">
                <a:latin typeface="Calibri" charset="0"/>
              </a:rPr>
              <a:t>Cambridge </a:t>
            </a:r>
            <a:r>
              <a:rPr lang="pt-BR" altLang="pt-BR" sz="1600" dirty="0" err="1" smtClean="0">
                <a:latin typeface="Calibri" charset="0"/>
              </a:rPr>
              <a:t>University</a:t>
            </a:r>
            <a:r>
              <a:rPr lang="pt-BR" altLang="pt-BR" sz="1600" dirty="0" smtClean="0">
                <a:latin typeface="Calibri" charset="0"/>
              </a:rPr>
              <a:t> Press.</a:t>
            </a:r>
            <a:endParaRPr lang="pt-BR" altLang="pt-BR" sz="1600" baseline="30000" dirty="0">
              <a:latin typeface="Calibri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059967" y="1391478"/>
            <a:ext cx="269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VÍdeo</a:t>
            </a:r>
            <a:r>
              <a:rPr lang="pt-BR" sz="2000" b="1" dirty="0" smtClean="0"/>
              <a:t>-aulas sobre variáveis aleatórias</a:t>
            </a:r>
          </a:p>
        </p:txBody>
      </p:sp>
    </p:spTree>
    <p:extLst>
      <p:ext uri="{BB962C8B-B14F-4D97-AF65-F5344CB8AC3E}">
        <p14:creationId xmlns:p14="http://schemas.microsoft.com/office/powerpoint/2010/main" val="18919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4400" y="914400"/>
            <a:ext cx="10269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/>
              <a:t>” </a:t>
            </a:r>
            <a:r>
              <a:rPr lang="pt-BR" sz="3600" dirty="0" err="1" smtClean="0"/>
              <a:t>To</a:t>
            </a:r>
            <a:r>
              <a:rPr lang="pt-BR" sz="3600" dirty="0" smtClean="0"/>
              <a:t> </a:t>
            </a:r>
            <a:r>
              <a:rPr lang="pt-BR" sz="3600" dirty="0" err="1" smtClean="0"/>
              <a:t>consult</a:t>
            </a:r>
            <a:r>
              <a:rPr lang="pt-BR" sz="3600" dirty="0" smtClean="0"/>
              <a:t> </a:t>
            </a:r>
            <a:r>
              <a:rPr lang="pt-BR" sz="3600" dirty="0" err="1" smtClean="0"/>
              <a:t>the</a:t>
            </a:r>
            <a:r>
              <a:rPr lang="pt-BR" sz="3600" dirty="0" smtClean="0"/>
              <a:t> </a:t>
            </a:r>
            <a:r>
              <a:rPr lang="pt-BR" sz="3600" dirty="0" err="1" smtClean="0"/>
              <a:t>statistician</a:t>
            </a:r>
            <a:r>
              <a:rPr lang="pt-BR" sz="3600" dirty="0" smtClean="0"/>
              <a:t> </a:t>
            </a:r>
            <a:r>
              <a:rPr lang="pt-BR" sz="3600" dirty="0" err="1" smtClean="0"/>
              <a:t>after</a:t>
            </a:r>
            <a:r>
              <a:rPr lang="pt-BR" sz="3600" dirty="0" smtClean="0"/>
              <a:t> a </a:t>
            </a:r>
            <a:r>
              <a:rPr lang="pt-BR" sz="3600" dirty="0" err="1" smtClean="0"/>
              <a:t>experiment</a:t>
            </a:r>
            <a:r>
              <a:rPr lang="pt-BR" sz="3600" dirty="0" smtClean="0"/>
              <a:t> </a:t>
            </a:r>
            <a:r>
              <a:rPr lang="pt-BR" sz="3600" dirty="0" err="1" smtClean="0"/>
              <a:t>is</a:t>
            </a:r>
            <a:r>
              <a:rPr lang="pt-BR" sz="3600" dirty="0" smtClean="0"/>
              <a:t> </a:t>
            </a:r>
            <a:r>
              <a:rPr lang="pt-BR" sz="3600" dirty="0" err="1" smtClean="0"/>
              <a:t>finished</a:t>
            </a:r>
            <a:r>
              <a:rPr lang="pt-BR" sz="3600" dirty="0" smtClean="0"/>
              <a:t> </a:t>
            </a:r>
            <a:r>
              <a:rPr lang="pt-BR" sz="3600" dirty="0" err="1" smtClean="0"/>
              <a:t>is</a:t>
            </a:r>
            <a:r>
              <a:rPr lang="pt-BR" sz="3600" dirty="0" smtClean="0"/>
              <a:t> </a:t>
            </a:r>
            <a:r>
              <a:rPr lang="pt-BR" sz="3600" dirty="0" err="1" smtClean="0"/>
              <a:t>often</a:t>
            </a:r>
            <a:r>
              <a:rPr lang="pt-BR" sz="3600" dirty="0" smtClean="0"/>
              <a:t> </a:t>
            </a:r>
            <a:r>
              <a:rPr lang="pt-BR" sz="3600" dirty="0" err="1" smtClean="0"/>
              <a:t>merely</a:t>
            </a:r>
            <a:r>
              <a:rPr lang="pt-BR" sz="3600" dirty="0" smtClean="0"/>
              <a:t> </a:t>
            </a:r>
            <a:r>
              <a:rPr lang="pt-BR" sz="3600" dirty="0" err="1" smtClean="0"/>
              <a:t>to</a:t>
            </a:r>
            <a:r>
              <a:rPr lang="pt-BR" sz="3600" dirty="0" smtClean="0"/>
              <a:t> </a:t>
            </a:r>
            <a:r>
              <a:rPr lang="pt-BR" sz="3600" dirty="0" err="1" smtClean="0"/>
              <a:t>ask</a:t>
            </a:r>
            <a:r>
              <a:rPr lang="pt-BR" sz="3600" dirty="0" smtClean="0"/>
              <a:t> </a:t>
            </a:r>
            <a:r>
              <a:rPr lang="pt-BR" sz="3600" dirty="0" err="1" smtClean="0"/>
              <a:t>him</a:t>
            </a:r>
            <a:r>
              <a:rPr lang="pt-BR" sz="3600" dirty="0" smtClean="0"/>
              <a:t> </a:t>
            </a:r>
            <a:r>
              <a:rPr lang="pt-BR" sz="3600" dirty="0" err="1" smtClean="0"/>
              <a:t>to</a:t>
            </a:r>
            <a:r>
              <a:rPr lang="pt-BR" sz="3600" dirty="0" smtClean="0"/>
              <a:t> </a:t>
            </a:r>
            <a:r>
              <a:rPr lang="pt-BR" sz="3600" dirty="0" err="1" smtClean="0"/>
              <a:t>conduct</a:t>
            </a:r>
            <a:r>
              <a:rPr lang="pt-BR" sz="3600" dirty="0" smtClean="0"/>
              <a:t> a post mortem </a:t>
            </a:r>
            <a:r>
              <a:rPr lang="pt-BR" sz="3600" dirty="0" err="1" smtClean="0"/>
              <a:t>examination</a:t>
            </a:r>
            <a:r>
              <a:rPr lang="pt-BR" sz="3600" dirty="0" smtClean="0"/>
              <a:t>  - </a:t>
            </a:r>
            <a:r>
              <a:rPr lang="pt-BR" sz="3600" dirty="0" err="1" smtClean="0"/>
              <a:t>he</a:t>
            </a:r>
            <a:r>
              <a:rPr lang="pt-BR" sz="3600" dirty="0" smtClean="0"/>
              <a:t> </a:t>
            </a:r>
            <a:r>
              <a:rPr lang="pt-BR" sz="3600" dirty="0" err="1" smtClean="0"/>
              <a:t>can</a:t>
            </a:r>
            <a:r>
              <a:rPr lang="pt-BR" sz="3600" dirty="0" smtClean="0"/>
              <a:t> </a:t>
            </a:r>
            <a:r>
              <a:rPr lang="pt-BR" sz="3600" dirty="0" err="1" smtClean="0"/>
              <a:t>perhaps</a:t>
            </a:r>
            <a:r>
              <a:rPr lang="pt-BR" sz="3600" dirty="0" smtClean="0"/>
              <a:t> </a:t>
            </a:r>
            <a:r>
              <a:rPr lang="pt-BR" sz="3600" dirty="0" err="1" smtClean="0"/>
              <a:t>say</a:t>
            </a:r>
            <a:r>
              <a:rPr lang="pt-BR" sz="3600" dirty="0" smtClean="0"/>
              <a:t> </a:t>
            </a:r>
            <a:r>
              <a:rPr lang="pt-BR" sz="3600" dirty="0" err="1" smtClean="0"/>
              <a:t>what</a:t>
            </a:r>
            <a:r>
              <a:rPr lang="pt-BR" sz="3600" dirty="0" smtClean="0"/>
              <a:t> </a:t>
            </a:r>
            <a:r>
              <a:rPr lang="pt-BR" sz="3600" dirty="0" err="1" smtClean="0"/>
              <a:t>the</a:t>
            </a:r>
            <a:r>
              <a:rPr lang="pt-BR" sz="3600" dirty="0" smtClean="0"/>
              <a:t> </a:t>
            </a:r>
            <a:r>
              <a:rPr lang="pt-BR" sz="3600" dirty="0" err="1" smtClean="0"/>
              <a:t>experiment</a:t>
            </a:r>
            <a:r>
              <a:rPr lang="pt-BR" sz="3600" dirty="0" smtClean="0"/>
              <a:t> </a:t>
            </a:r>
            <a:r>
              <a:rPr lang="pt-BR" sz="3600" dirty="0" err="1" smtClean="0"/>
              <a:t>died</a:t>
            </a:r>
            <a:r>
              <a:rPr lang="pt-BR" sz="3600" dirty="0" smtClean="0"/>
              <a:t> </a:t>
            </a:r>
            <a:r>
              <a:rPr lang="pt-BR" sz="3600" dirty="0" err="1" smtClean="0"/>
              <a:t>of</a:t>
            </a:r>
            <a:r>
              <a:rPr lang="pt-BR" sz="3600" dirty="0" smtClean="0"/>
              <a:t> ”.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64369" y="5322276"/>
            <a:ext cx="611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smtClean="0"/>
              <a:t>Ronald Fisher</a:t>
            </a:r>
          </a:p>
        </p:txBody>
      </p:sp>
    </p:spTree>
    <p:extLst>
      <p:ext uri="{BB962C8B-B14F-4D97-AF65-F5344CB8AC3E}">
        <p14:creationId xmlns:p14="http://schemas.microsoft.com/office/powerpoint/2010/main" val="20917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3823525" y="1524000"/>
            <a:ext cx="6462713" cy="4660900"/>
            <a:chOff x="267" y="369"/>
            <a:chExt cx="4943" cy="3565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799" y="369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PROBLEMA</a:t>
              </a:r>
            </a:p>
          </p:txBody>
        </p:sp>
        <p:sp>
          <p:nvSpPr>
            <p:cNvPr id="6" name="Seta para baixo 18"/>
            <p:cNvSpPr>
              <a:spLocks noChangeArrowheads="1"/>
            </p:cNvSpPr>
            <p:nvPr/>
          </p:nvSpPr>
          <p:spPr bwMode="auto">
            <a:xfrm rot="18000000">
              <a:off x="3198" y="500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400" y="874"/>
              <a:ext cx="1235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PERGUNTA</a:t>
              </a:r>
            </a:p>
          </p:txBody>
        </p:sp>
        <p:sp>
          <p:nvSpPr>
            <p:cNvPr id="8" name="Seta para baixo 18"/>
            <p:cNvSpPr>
              <a:spLocks noChangeArrowheads="1"/>
            </p:cNvSpPr>
            <p:nvPr/>
          </p:nvSpPr>
          <p:spPr bwMode="auto">
            <a:xfrm rot="19800000">
              <a:off x="4269" y="1496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976" y="2092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HIPÓTESE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350" y="3135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PREVISÃO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447" y="3426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MÉTODO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7" y="2431"/>
              <a:ext cx="1234" cy="509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RESULTADO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71" y="1219"/>
              <a:ext cx="1234" cy="508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pt-BR" altLang="pt-BR" sz="1400">
                  <a:solidFill>
                    <a:srgbClr val="A500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INTERPRETAÇÃO</a:t>
              </a:r>
            </a:p>
          </p:txBody>
        </p:sp>
        <p:sp>
          <p:nvSpPr>
            <p:cNvPr id="14" name="Seta para baixo 18"/>
            <p:cNvSpPr>
              <a:spLocks noChangeArrowheads="1"/>
            </p:cNvSpPr>
            <p:nvPr/>
          </p:nvSpPr>
          <p:spPr bwMode="auto">
            <a:xfrm rot="23259371">
              <a:off x="4176" y="2699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Seta para baixo 18"/>
            <p:cNvSpPr>
              <a:spLocks noChangeArrowheads="1"/>
            </p:cNvSpPr>
            <p:nvPr/>
          </p:nvSpPr>
          <p:spPr bwMode="auto">
            <a:xfrm rot="29700000">
              <a:off x="989" y="3048"/>
              <a:ext cx="357" cy="414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Seta para baixo 18"/>
            <p:cNvSpPr>
              <a:spLocks noChangeArrowheads="1"/>
            </p:cNvSpPr>
            <p:nvPr/>
          </p:nvSpPr>
          <p:spPr bwMode="auto">
            <a:xfrm rot="33300000">
              <a:off x="496" y="1887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Seta para baixo 18"/>
            <p:cNvSpPr>
              <a:spLocks noChangeArrowheads="1"/>
            </p:cNvSpPr>
            <p:nvPr/>
          </p:nvSpPr>
          <p:spPr bwMode="auto">
            <a:xfrm rot="36000000">
              <a:off x="1338" y="690"/>
              <a:ext cx="357" cy="415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vert="eaVert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Seta para baixo 18"/>
            <p:cNvSpPr>
              <a:spLocks noChangeArrowheads="1"/>
            </p:cNvSpPr>
            <p:nvPr/>
          </p:nvSpPr>
          <p:spPr bwMode="auto">
            <a:xfrm rot="26209400">
              <a:off x="2940" y="3493"/>
              <a:ext cx="357" cy="414"/>
            </a:xfrm>
            <a:prstGeom prst="downArrow">
              <a:avLst>
                <a:gd name="adj1" fmla="val 44778"/>
                <a:gd name="adj2" fmla="val 58317"/>
              </a:avLst>
            </a:prstGeom>
            <a:solidFill>
              <a:srgbClr val="FFFF99"/>
            </a:solidFill>
            <a:ln w="25400">
              <a:solidFill>
                <a:srgbClr val="CC9900"/>
              </a:solidFill>
              <a:miter lim="800000"/>
              <a:headEnd/>
              <a:tailEnd/>
            </a:ln>
          </p:spPr>
          <p:txBody>
            <a:bodyPr rot="10800000" vert="eaVert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1676400" y="122238"/>
            <a:ext cx="8839200" cy="715962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altLang="pt-BR" sz="4300" dirty="0" smtClean="0">
                <a:solidFill>
                  <a:srgbClr val="FFFFFF"/>
                </a:solidFill>
              </a:rPr>
              <a:t>Procedimento </a:t>
            </a:r>
            <a:r>
              <a:rPr lang="pt-BR" altLang="pt-BR" sz="4300" dirty="0">
                <a:solidFill>
                  <a:srgbClr val="FFFFFF"/>
                </a:solidFill>
              </a:rPr>
              <a:t>Científico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40918" y="2174621"/>
            <a:ext cx="6861501" cy="4444840"/>
            <a:chOff x="340918" y="2174621"/>
            <a:chExt cx="6861501" cy="4444840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340918" y="2174621"/>
              <a:ext cx="2061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/>
              <a:r>
                <a:rPr lang="pt-BR" altLang="pt-BR" sz="2800" b="1" dirty="0" smtClean="0"/>
                <a:t>ESTATÍSTICA</a:t>
              </a:r>
              <a:endParaRPr lang="pt-BR" altLang="pt-BR" sz="2800" b="1" dirty="0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3120887" y="2304311"/>
              <a:ext cx="4081532" cy="431515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40918" y="2917101"/>
            <a:ext cx="224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000" b="1" smtClean="0"/>
              <a:t>Planejamento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54171" y="3526699"/>
            <a:ext cx="273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000" smtClean="0"/>
              <a:t>Síntese dos resultados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87303" y="4394717"/>
            <a:ext cx="2733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000" b="1" dirty="0" smtClean="0"/>
              <a:t>Interpretação diante de </a:t>
            </a:r>
            <a:r>
              <a:rPr lang="pt-BR" sz="2400" b="1" dirty="0" smtClean="0"/>
              <a:t>incerteza</a:t>
            </a:r>
          </a:p>
        </p:txBody>
      </p:sp>
    </p:spTree>
    <p:extLst>
      <p:ext uri="{BB962C8B-B14F-4D97-AF65-F5344CB8AC3E}">
        <p14:creationId xmlns:p14="http://schemas.microsoft.com/office/powerpoint/2010/main" val="9948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5"/>
          <p:cNvGrpSpPr>
            <a:grpSpLocks/>
          </p:cNvGrpSpPr>
          <p:nvPr/>
        </p:nvGrpSpPr>
        <p:grpSpPr bwMode="auto">
          <a:xfrm>
            <a:off x="2203174" y="1262615"/>
            <a:ext cx="8912086" cy="523220"/>
            <a:chOff x="679174" y="1342128"/>
            <a:chExt cx="8912086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4111487" y="1342128"/>
              <a:ext cx="5479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2800" dirty="0">
                  <a:latin typeface="Calibri" charset="0"/>
                </a:rPr>
                <a:t>V</a:t>
              </a:r>
              <a:r>
                <a:rPr lang="pt-BR" altLang="pt-BR" sz="2800" dirty="0" smtClean="0">
                  <a:latin typeface="Calibri" charset="0"/>
                </a:rPr>
                <a:t>ARIAÇÃO NÃO PREVISÍVEL</a:t>
              </a:r>
              <a:endParaRPr lang="pt-BR" altLang="pt-BR" sz="2800" dirty="0">
                <a:latin typeface="Calibri" charset="0"/>
              </a:endParaRPr>
            </a:p>
          </p:txBody>
        </p:sp>
        <p:sp>
          <p:nvSpPr>
            <p:cNvPr id="3" name="Right Arrow 2"/>
            <p:cNvSpPr>
              <a:spLocks noChangeArrowheads="1"/>
            </p:cNvSpPr>
            <p:nvPr/>
          </p:nvSpPr>
          <p:spPr bwMode="auto">
            <a:xfrm>
              <a:off x="2736574" y="1478739"/>
              <a:ext cx="914400" cy="33496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2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589" name="TextBox 3"/>
            <p:cNvSpPr txBox="1">
              <a:spLocks noChangeArrowheads="1"/>
            </p:cNvSpPr>
            <p:nvPr/>
          </p:nvSpPr>
          <p:spPr bwMode="auto">
            <a:xfrm>
              <a:off x="679174" y="1342128"/>
              <a:ext cx="2133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2800" dirty="0">
                  <a:latin typeface="Calibri" charset="0"/>
                </a:rPr>
                <a:t>INCERTEZA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351721" y="2803481"/>
            <a:ext cx="9259958" cy="1905000"/>
            <a:chOff x="1623683" y="1093950"/>
            <a:chExt cx="7623021" cy="1905000"/>
          </a:xfrm>
        </p:grpSpPr>
        <p:sp>
          <p:nvSpPr>
            <p:cNvPr id="23585" name="TextBox 4"/>
            <p:cNvSpPr txBox="1">
              <a:spLocks noChangeArrowheads="1"/>
            </p:cNvSpPr>
            <p:nvPr/>
          </p:nvSpPr>
          <p:spPr bwMode="auto">
            <a:xfrm>
              <a:off x="1623683" y="1600200"/>
              <a:ext cx="520383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dirty="0">
                  <a:latin typeface="Calibri" charset="0"/>
                </a:rPr>
                <a:t>Variação natural em sistemas biológicos é especialmente </a:t>
              </a:r>
              <a:r>
                <a:rPr lang="pt-BR" altLang="pt-BR" dirty="0" smtClean="0">
                  <a:latin typeface="Calibri" charset="0"/>
                </a:rPr>
                <a:t>importante  -&gt; </a:t>
              </a:r>
              <a:r>
                <a:rPr lang="pt-BR" altLang="pt-BR" b="1" dirty="0" smtClean="0">
                  <a:solidFill>
                    <a:srgbClr val="FF0000"/>
                  </a:solidFill>
                  <a:latin typeface="Calibri" charset="0"/>
                </a:rPr>
                <a:t>Teoria </a:t>
              </a:r>
              <a:r>
                <a:rPr lang="pt-BR" altLang="pt-BR" b="1" dirty="0">
                  <a:solidFill>
                    <a:srgbClr val="FF0000"/>
                  </a:solidFill>
                  <a:latin typeface="Calibri" charset="0"/>
                </a:rPr>
                <a:t>da Seleção Natural </a:t>
              </a:r>
            </a:p>
          </p:txBody>
        </p:sp>
        <p:pic>
          <p:nvPicPr>
            <p:cNvPr id="23586" name="Picture 5" descr="Charles-Darwin-1880-631.jpg__800x600_q85_cro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26"/>
            <a:stretch>
              <a:fillRect/>
            </a:stretch>
          </p:blipFill>
          <p:spPr bwMode="auto">
            <a:xfrm>
              <a:off x="6827520" y="1093950"/>
              <a:ext cx="2419184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74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Toolbox-icon-11060305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6" y="1"/>
            <a:ext cx="26257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572001" y="304800"/>
            <a:ext cx="5802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i="1" dirty="0">
                <a:latin typeface="Calibri" charset="0"/>
              </a:rPr>
              <a:t>Em todas as ciências a Estatística é a linguagem comum usada </a:t>
            </a:r>
            <a:r>
              <a:rPr lang="pt-BR" altLang="pt-BR" i="1" dirty="0" smtClean="0">
                <a:latin typeface="Calibri" charset="0"/>
              </a:rPr>
              <a:t>para </a:t>
            </a:r>
            <a:r>
              <a:rPr lang="pt-BR" altLang="pt-BR" b="1" i="1" dirty="0" smtClean="0">
                <a:latin typeface="Calibri" charset="0"/>
              </a:rPr>
              <a:t>planejar</a:t>
            </a:r>
            <a:r>
              <a:rPr lang="pt-BR" altLang="pt-BR" i="1" dirty="0" smtClean="0">
                <a:latin typeface="Calibri" charset="0"/>
              </a:rPr>
              <a:t> a coleta, </a:t>
            </a:r>
            <a:r>
              <a:rPr lang="pt-BR" altLang="pt-BR" b="1" i="1" dirty="0">
                <a:latin typeface="Calibri" charset="0"/>
              </a:rPr>
              <a:t>sintetizar</a:t>
            </a:r>
            <a:r>
              <a:rPr lang="pt-BR" altLang="pt-BR" i="1" dirty="0">
                <a:latin typeface="Calibri" charset="0"/>
              </a:rPr>
              <a:t> e </a:t>
            </a:r>
            <a:r>
              <a:rPr lang="pt-BR" altLang="pt-BR" b="1" i="1" dirty="0">
                <a:latin typeface="Calibri" charset="0"/>
              </a:rPr>
              <a:t>interpretar</a:t>
            </a:r>
            <a:r>
              <a:rPr lang="pt-BR" altLang="pt-BR" i="1" dirty="0">
                <a:latin typeface="Calibri" charset="0"/>
              </a:rPr>
              <a:t> os dados que coletamos para responder perguntas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946275" y="2644775"/>
            <a:ext cx="8428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2200">
                <a:latin typeface="Calibri" charset="0"/>
              </a:rPr>
              <a:t>A Ciência em si é mais antiga que a estatística, porém a estatística revolucionou a ciência moderna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229600" y="3835400"/>
            <a:ext cx="2057400" cy="3022600"/>
            <a:chOff x="7086600" y="3835786"/>
            <a:chExt cx="2057400" cy="3022214"/>
          </a:xfrm>
        </p:grpSpPr>
        <p:pic>
          <p:nvPicPr>
            <p:cNvPr id="25611" name="Picture 4" descr="Uma-Senhora-Toma-Chá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835786"/>
              <a:ext cx="1306513" cy="187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TextBox 5"/>
            <p:cNvSpPr txBox="1">
              <a:spLocks noChangeArrowheads="1"/>
            </p:cNvSpPr>
            <p:nvPr/>
          </p:nvSpPr>
          <p:spPr bwMode="auto">
            <a:xfrm>
              <a:off x="7086600" y="5688449"/>
              <a:ext cx="20574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400">
                  <a:latin typeface="Calibri" charset="0"/>
                </a:rPr>
                <a:t>Salsburg, D. 2009. Uma senhora toma chá </a:t>
              </a:r>
              <a:r>
                <a:rPr lang="en-US" altLang="pt-BR" sz="1400">
                  <a:latin typeface="Calibri" charset="0"/>
                </a:rPr>
                <a:t>–</a:t>
              </a:r>
              <a:r>
                <a:rPr lang="pt-BR" altLang="pt-BR" sz="1400">
                  <a:latin typeface="Calibri" charset="0"/>
                </a:rPr>
                <a:t> como a estatística revolucionou a ciência do século XX. Editora Zahar</a:t>
              </a:r>
            </a:p>
          </p:txBody>
        </p:sp>
      </p:grpSp>
      <p:pic>
        <p:nvPicPr>
          <p:cNvPr id="12" name="Picture 11" descr="500px-Variati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911601"/>
            <a:ext cx="17875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828800" y="4151313"/>
            <a:ext cx="2514600" cy="2609294"/>
            <a:chOff x="1828800" y="4151313"/>
            <a:chExt cx="2514600" cy="2609294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828800" y="4151313"/>
              <a:ext cx="2514600" cy="2239962"/>
              <a:chOff x="304800" y="4379518"/>
              <a:chExt cx="2514600" cy="223970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62000" y="4379518"/>
                <a:ext cx="1676400" cy="5238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pt-BR" sz="1400"/>
                  <a:t>D</a:t>
                </a:r>
                <a:r>
                  <a:rPr lang="pt-BR" altLang="pt-BR" sz="1400"/>
                  <a:t>ETERMINISMO FILOSÓFICO</a:t>
                </a:r>
              </a:p>
            </p:txBody>
          </p:sp>
          <p:sp>
            <p:nvSpPr>
              <p:cNvPr id="9" name="Right Arrow 8"/>
              <p:cNvSpPr>
                <a:spLocks noChangeArrowheads="1"/>
              </p:cNvSpPr>
              <p:nvPr/>
            </p:nvSpPr>
            <p:spPr bwMode="auto">
              <a:xfrm rot="5400000">
                <a:off x="1138287" y="5262034"/>
                <a:ext cx="838103" cy="523875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pt-BR" altLang="pt-BR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800" y="6095406"/>
                <a:ext cx="2514600" cy="5238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pt-BR" sz="1400"/>
                  <a:t>MODELO ESTATÍSTICO DA REALIDADE</a:t>
                </a:r>
                <a:endParaRPr lang="pt-BR" altLang="pt-BR" sz="1400"/>
              </a:p>
            </p:txBody>
          </p:sp>
        </p:grpSp>
        <p:sp>
          <p:nvSpPr>
            <p:cNvPr id="4" name="CaixaDeTexto 3"/>
            <p:cNvSpPr txBox="1"/>
            <p:nvPr/>
          </p:nvSpPr>
          <p:spPr>
            <a:xfrm>
              <a:off x="2022475" y="6391275"/>
              <a:ext cx="2016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(final do </a:t>
              </a:r>
              <a:r>
                <a:rPr lang="pt-BR" dirty="0" err="1" smtClean="0"/>
                <a:t>sec</a:t>
              </a:r>
              <a:r>
                <a:rPr lang="pt-BR" dirty="0" smtClean="0"/>
                <a:t> XX)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9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971800" y="3796176"/>
            <a:ext cx="2057400" cy="1766994"/>
            <a:chOff x="1447800" y="3810000"/>
            <a:chExt cx="2057400" cy="228600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47800" y="381000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600200" y="381000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752600" y="381000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27225" y="381000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079625" y="3810000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819400" y="60420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971800" y="60420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124200" y="60420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298825" y="60420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451225" y="6042025"/>
              <a:ext cx="53975" cy="539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8415580" y="4766011"/>
            <a:ext cx="1752600" cy="914400"/>
            <a:chOff x="5791200" y="4953000"/>
            <a:chExt cx="1752600" cy="914400"/>
          </a:xfrm>
        </p:grpSpPr>
        <p:sp>
          <p:nvSpPr>
            <p:cNvPr id="28" name="Right Arrow 27"/>
            <p:cNvSpPr>
              <a:spLocks noChangeArrowheads="1"/>
            </p:cNvSpPr>
            <p:nvPr/>
          </p:nvSpPr>
          <p:spPr bwMode="auto">
            <a:xfrm>
              <a:off x="7086600" y="4953000"/>
              <a:ext cx="457200" cy="2286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" name="Right Arrow 28"/>
            <p:cNvSpPr>
              <a:spLocks noChangeArrowheads="1"/>
            </p:cNvSpPr>
            <p:nvPr/>
          </p:nvSpPr>
          <p:spPr bwMode="auto">
            <a:xfrm rot="5400000">
              <a:off x="6400800" y="5486400"/>
              <a:ext cx="533400" cy="228600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" name="Right Arrow 29"/>
            <p:cNvSpPr>
              <a:spLocks noChangeArrowheads="1"/>
            </p:cNvSpPr>
            <p:nvPr/>
          </p:nvSpPr>
          <p:spPr bwMode="auto">
            <a:xfrm rot="10800000">
              <a:off x="5791200" y="4953000"/>
              <a:ext cx="533400" cy="228600"/>
            </a:xfrm>
            <a:prstGeom prst="right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pt-BR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186980" y="3700799"/>
            <a:ext cx="24384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dirty="0">
                <a:latin typeface="Calibri" charset="0"/>
              </a:rPr>
              <a:t>POSSÍVEIS </a:t>
            </a:r>
            <a:r>
              <a:rPr lang="pt-BR" altLang="pt-BR" sz="1800" dirty="0" smtClean="0">
                <a:latin typeface="Calibri" charset="0"/>
              </a:rPr>
              <a:t>RESULTADOS</a:t>
            </a:r>
            <a:endParaRPr lang="pt-BR" altLang="pt-BR" sz="1800" dirty="0">
              <a:latin typeface="Calibri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380" y="4700925"/>
            <a:ext cx="15240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pt-BR" altLang="pt-BR" sz="1800" dirty="0" smtClean="0">
                <a:solidFill>
                  <a:srgbClr val="558ED5"/>
                </a:solidFill>
                <a:latin typeface="Calibri" charset="0"/>
              </a:rPr>
              <a:t>aumento</a:t>
            </a:r>
            <a:endParaRPr lang="pt-BR" altLang="pt-BR" sz="1800" dirty="0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68180" y="4700925"/>
            <a:ext cx="15240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800" dirty="0" smtClean="0">
                <a:solidFill>
                  <a:srgbClr val="558ED5"/>
                </a:solidFill>
                <a:latin typeface="Calibri" charset="0"/>
              </a:rPr>
              <a:t>redução</a:t>
            </a:r>
            <a:endParaRPr lang="pt-BR" altLang="pt-BR" sz="1800" dirty="0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67980" y="5832811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pt-BR" sz="1800" dirty="0" smtClean="0">
                <a:solidFill>
                  <a:srgbClr val="558ED5"/>
                </a:solidFill>
                <a:latin typeface="Calibri" charset="0"/>
              </a:rPr>
              <a:t>igual</a:t>
            </a:r>
            <a:endParaRPr lang="pt-BR" altLang="pt-BR" sz="1800" dirty="0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120180" y="4385011"/>
            <a:ext cx="2057400" cy="762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905000" y="3138951"/>
            <a:ext cx="3733800" cy="3679720"/>
            <a:chOff x="381000" y="3276600"/>
            <a:chExt cx="3733800" cy="3679720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5400000">
              <a:off x="-76993" y="4953794"/>
              <a:ext cx="2438400" cy="1587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1141413" y="6173788"/>
              <a:ext cx="2897187" cy="1587"/>
            </a:xfrm>
            <a:prstGeom prst="line">
              <a:avLst/>
            </a:prstGeom>
            <a:noFill/>
            <a:ln w="25400">
              <a:solidFill>
                <a:srgbClr val="595959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6" name="TextBox 11"/>
            <p:cNvSpPr txBox="1">
              <a:spLocks noChangeArrowheads="1"/>
            </p:cNvSpPr>
            <p:nvPr/>
          </p:nvSpPr>
          <p:spPr bwMode="auto">
            <a:xfrm rot="-5400000">
              <a:off x="-914400" y="4572000"/>
              <a:ext cx="2898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pt-BR" sz="1400" dirty="0">
                  <a:latin typeface="Calibri" charset="0"/>
                </a:rPr>
                <a:t>S</a:t>
              </a:r>
              <a:r>
                <a:rPr lang="pt-BR" altLang="pt-BR" sz="1400" dirty="0" err="1">
                  <a:latin typeface="Calibri" charset="0"/>
                </a:rPr>
                <a:t>obrevivência</a:t>
              </a:r>
              <a:r>
                <a:rPr lang="pt-BR" altLang="pt-BR" sz="1400" dirty="0">
                  <a:latin typeface="Calibri" charset="0"/>
                </a:rPr>
                <a:t> do </a:t>
              </a:r>
              <a:r>
                <a:rPr lang="pt-BR" altLang="pt-BR" sz="1400" dirty="0" smtClean="0">
                  <a:latin typeface="Calibri" charset="0"/>
                </a:rPr>
                <a:t>palmito </a:t>
              </a:r>
              <a:r>
                <a:rPr lang="pt-BR" altLang="pt-BR" sz="1400" dirty="0">
                  <a:latin typeface="Calibri" charset="0"/>
                </a:rPr>
                <a:t>(%)</a:t>
              </a:r>
            </a:p>
          </p:txBody>
        </p:sp>
        <p:sp>
          <p:nvSpPr>
            <p:cNvPr id="23567" name="TextBox 13"/>
            <p:cNvSpPr txBox="1">
              <a:spLocks noChangeArrowheads="1"/>
            </p:cNvSpPr>
            <p:nvPr/>
          </p:nvSpPr>
          <p:spPr bwMode="auto">
            <a:xfrm>
              <a:off x="836613" y="5897563"/>
              <a:ext cx="304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200">
                  <a:latin typeface="Calibri" charset="0"/>
                </a:rPr>
                <a:t>0</a:t>
              </a:r>
            </a:p>
          </p:txBody>
        </p:sp>
        <p:sp>
          <p:nvSpPr>
            <p:cNvPr id="23568" name="TextBox 14"/>
            <p:cNvSpPr txBox="1">
              <a:spLocks noChangeArrowheads="1"/>
            </p:cNvSpPr>
            <p:nvPr/>
          </p:nvSpPr>
          <p:spPr bwMode="auto">
            <a:xfrm>
              <a:off x="762000" y="3657600"/>
              <a:ext cx="533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pt-BR" altLang="pt-BR" sz="1200">
                  <a:latin typeface="Calibri" charset="0"/>
                </a:rPr>
                <a:t>100</a:t>
              </a:r>
            </a:p>
          </p:txBody>
        </p:sp>
        <p:sp>
          <p:nvSpPr>
            <p:cNvPr id="23569" name="TextBox 16"/>
            <p:cNvSpPr txBox="1">
              <a:spLocks noChangeArrowheads="1"/>
            </p:cNvSpPr>
            <p:nvPr/>
          </p:nvSpPr>
          <p:spPr bwMode="auto">
            <a:xfrm>
              <a:off x="1014439" y="6175375"/>
              <a:ext cx="1749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pt-BR" sz="1200" i="1" dirty="0" err="1" smtClean="0">
                  <a:latin typeface="Calibri" charset="0"/>
                </a:rPr>
                <a:t>Ormosia</a:t>
              </a:r>
              <a:r>
                <a:rPr lang="en-US" altLang="pt-BR" sz="1200" i="1" dirty="0" smtClean="0">
                  <a:latin typeface="Calibri" charset="0"/>
                </a:rPr>
                <a:t> </a:t>
              </a:r>
              <a:r>
                <a:rPr lang="en-US" altLang="pt-BR" sz="1200" i="1" dirty="0" err="1" smtClean="0">
                  <a:latin typeface="Calibri" charset="0"/>
                </a:rPr>
                <a:t>arborea</a:t>
              </a:r>
              <a:endParaRPr lang="en-US" altLang="pt-BR" sz="1200" i="1" dirty="0" smtClean="0">
                <a:latin typeface="Calibri" charset="0"/>
              </a:endParaRPr>
            </a:p>
            <a:p>
              <a:pPr algn="ctr" eaLnBrk="1" hangingPunct="1"/>
              <a:r>
                <a:rPr lang="en-US" altLang="pt-BR" sz="1200" dirty="0" smtClean="0">
                  <a:latin typeface="Calibri" charset="0"/>
                </a:rPr>
                <a:t>(f</a:t>
              </a:r>
              <a:r>
                <a:rPr lang="pt-BR" altLang="pt-BR" sz="1200" dirty="0" err="1" smtClean="0">
                  <a:latin typeface="Calibri" charset="0"/>
                </a:rPr>
                <a:t>ixadora</a:t>
              </a:r>
              <a:r>
                <a:rPr lang="pt-BR" altLang="pt-BR" sz="1200" dirty="0" smtClean="0">
                  <a:latin typeface="Calibri" charset="0"/>
                </a:rPr>
                <a:t> </a:t>
              </a:r>
              <a:r>
                <a:rPr lang="pt-BR" altLang="pt-BR" sz="1200" dirty="0">
                  <a:latin typeface="Calibri" charset="0"/>
                </a:rPr>
                <a:t>de </a:t>
              </a:r>
              <a:r>
                <a:rPr lang="pt-BR" altLang="pt-BR" sz="1200" dirty="0" smtClean="0">
                  <a:latin typeface="Calibri" charset="0"/>
                </a:rPr>
                <a:t>N)</a:t>
              </a:r>
              <a:endParaRPr lang="pt-BR" altLang="pt-BR" sz="1200" dirty="0">
                <a:latin typeface="Calibri" charset="0"/>
              </a:endParaRPr>
            </a:p>
          </p:txBody>
        </p:sp>
        <p:sp>
          <p:nvSpPr>
            <p:cNvPr id="23570" name="TextBox 17"/>
            <p:cNvSpPr txBox="1">
              <a:spLocks noChangeArrowheads="1"/>
            </p:cNvSpPr>
            <p:nvPr/>
          </p:nvSpPr>
          <p:spPr bwMode="auto">
            <a:xfrm>
              <a:off x="2514600" y="617537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pt-BR" sz="1200" i="1" dirty="0" err="1" smtClean="0">
                  <a:latin typeface="Calibri" charset="0"/>
                </a:rPr>
                <a:t>Tabebuia</a:t>
              </a:r>
              <a:r>
                <a:rPr lang="en-US" altLang="pt-BR" sz="1200" i="1" dirty="0" smtClean="0">
                  <a:latin typeface="Calibri" charset="0"/>
                </a:rPr>
                <a:t> alba</a:t>
              </a:r>
            </a:p>
            <a:p>
              <a:pPr algn="ctr" eaLnBrk="1" hangingPunct="1"/>
              <a:r>
                <a:rPr lang="en-US" altLang="pt-BR" sz="1200" dirty="0" smtClean="0">
                  <a:latin typeface="Calibri" charset="0"/>
                </a:rPr>
                <a:t>(</a:t>
              </a:r>
              <a:r>
                <a:rPr lang="en-US" altLang="pt-BR" sz="1200" dirty="0" err="1">
                  <a:latin typeface="Calibri" charset="0"/>
                </a:rPr>
                <a:t>n</a:t>
              </a:r>
              <a:r>
                <a:rPr lang="en-US" altLang="pt-BR" sz="1200" dirty="0" err="1" smtClean="0">
                  <a:latin typeface="Calibri" charset="0"/>
                </a:rPr>
                <a:t>ão</a:t>
              </a:r>
              <a:r>
                <a:rPr lang="en-US" altLang="pt-BR" sz="1200" dirty="0" smtClean="0">
                  <a:latin typeface="Calibri" charset="0"/>
                </a:rPr>
                <a:t> </a:t>
              </a:r>
              <a:r>
                <a:rPr lang="en-US" altLang="pt-BR" sz="1200" dirty="0">
                  <a:latin typeface="Calibri" charset="0"/>
                </a:rPr>
                <a:t>f</a:t>
              </a:r>
              <a:r>
                <a:rPr lang="pt-BR" altLang="pt-BR" sz="1200" dirty="0" err="1">
                  <a:latin typeface="Calibri" charset="0"/>
                </a:rPr>
                <a:t>ixadora</a:t>
              </a:r>
              <a:r>
                <a:rPr lang="pt-BR" altLang="pt-BR" sz="1200" dirty="0">
                  <a:latin typeface="Calibri" charset="0"/>
                </a:rPr>
                <a:t> de </a:t>
              </a:r>
              <a:r>
                <a:rPr lang="pt-BR" altLang="pt-BR" sz="1200" dirty="0" smtClean="0">
                  <a:latin typeface="Calibri" charset="0"/>
                </a:rPr>
                <a:t>N)</a:t>
              </a:r>
              <a:endParaRPr lang="pt-BR" altLang="pt-BR" sz="1200" dirty="0">
                <a:latin typeface="Calibri" charset="0"/>
              </a:endParaRPr>
            </a:p>
          </p:txBody>
        </p:sp>
        <p:sp>
          <p:nvSpPr>
            <p:cNvPr id="23571" name="TextBox 35"/>
            <p:cNvSpPr txBox="1">
              <a:spLocks noChangeArrowheads="1"/>
            </p:cNvSpPr>
            <p:nvPr/>
          </p:nvSpPr>
          <p:spPr bwMode="auto">
            <a:xfrm>
              <a:off x="1612489" y="6648345"/>
              <a:ext cx="1828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pt-BR" altLang="pt-BR" sz="1400">
                  <a:latin typeface="Calibri" charset="0"/>
                </a:rPr>
                <a:t>Planta vizinha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715617" y="867618"/>
            <a:ext cx="1069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Pergunta: </a:t>
            </a:r>
            <a:r>
              <a:rPr lang="pt-BR" sz="2000" dirty="0" smtClean="0"/>
              <a:t>Plantas fixadoras de nitrogênio afetam o desempenho de plantas vizinhas não fixadoras? </a:t>
            </a:r>
            <a:endParaRPr lang="pt-BR" sz="2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48749" y="1477218"/>
            <a:ext cx="1069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Hipótese: </a:t>
            </a:r>
            <a:r>
              <a:rPr lang="pt-BR" sz="2000" dirty="0" smtClean="0"/>
              <a:t>Plantas fixadoras de nitrogênio </a:t>
            </a:r>
            <a:r>
              <a:rPr lang="pt-BR" sz="2000" u="sng" dirty="0" smtClean="0"/>
              <a:t>aumentam</a:t>
            </a:r>
            <a:r>
              <a:rPr lang="pt-BR" sz="2000" dirty="0" smtClean="0"/>
              <a:t> o desempenho de plantas vizinhas não fixadoras? </a:t>
            </a:r>
            <a:endParaRPr lang="pt-BR" sz="2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781881" y="2305479"/>
            <a:ext cx="1069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Predição: </a:t>
            </a:r>
            <a:r>
              <a:rPr lang="pt-BR" sz="2000" dirty="0" smtClean="0"/>
              <a:t>A sobrevivência do </a:t>
            </a:r>
            <a:r>
              <a:rPr lang="pt-BR" sz="2000" i="1" dirty="0" smtClean="0"/>
              <a:t>Euterpe </a:t>
            </a:r>
            <a:r>
              <a:rPr lang="pt-BR" sz="2000" i="1" dirty="0" err="1" smtClean="0"/>
              <a:t>edulis</a:t>
            </a:r>
            <a:r>
              <a:rPr lang="pt-BR" sz="2000" i="1" dirty="0" smtClean="0"/>
              <a:t> </a:t>
            </a:r>
            <a:r>
              <a:rPr lang="pt-BR" sz="2000" dirty="0" smtClean="0"/>
              <a:t>é maior quando vizinha de </a:t>
            </a:r>
            <a:r>
              <a:rPr lang="pt-BR" sz="2000" i="1" dirty="0" err="1" smtClean="0"/>
              <a:t>Ormosia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arborea</a:t>
            </a:r>
            <a:r>
              <a:rPr lang="pt-BR" sz="2000" i="1" dirty="0" smtClean="0"/>
              <a:t> </a:t>
            </a:r>
            <a:r>
              <a:rPr lang="pt-BR" sz="2000" dirty="0" smtClean="0"/>
              <a:t>(fixadora) do que quando vizinha de </a:t>
            </a:r>
            <a:r>
              <a:rPr lang="pt-BR" sz="2000" i="1" dirty="0" smtClean="0"/>
              <a:t>Tabebuia alba </a:t>
            </a:r>
            <a:r>
              <a:rPr lang="pt-BR" sz="2000" dirty="0" smtClean="0"/>
              <a:t>(não-fixadora).</a:t>
            </a: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012" y="125503"/>
            <a:ext cx="11815482" cy="4801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 A VARIABILIDADE NA PRÁTICA CIENTÍFICA</a:t>
            </a:r>
          </a:p>
        </p:txBody>
      </p:sp>
    </p:spTree>
    <p:extLst>
      <p:ext uri="{BB962C8B-B14F-4D97-AF65-F5344CB8AC3E}">
        <p14:creationId xmlns:p14="http://schemas.microsoft.com/office/powerpoint/2010/main" val="12593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4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7116</TotalTime>
  <Words>2142</Words>
  <Application>Microsoft Macintosh PowerPoint</Application>
  <PresentationFormat>Widescreen</PresentationFormat>
  <Paragraphs>338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Calibri Light</vt:lpstr>
      <vt:lpstr>ＭＳ Ｐゴシック</vt:lpstr>
      <vt:lpstr>Tahoma</vt:lpstr>
      <vt:lpstr>Wingdings</vt:lpstr>
      <vt:lpstr>Arial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VARIAÇÃO COMO NORMA</vt:lpstr>
      <vt:lpstr>VARIAÇÃO COMO NORMA</vt:lpstr>
      <vt:lpstr>PowerPoint Presentation</vt:lpstr>
      <vt:lpstr>PowerPoint Presentation</vt:lpstr>
      <vt:lpstr>PowerPoint Presentation</vt:lpstr>
      <vt:lpstr>PowerPoint Presentation</vt:lpstr>
      <vt:lpstr>VARIÁVEL ALEATÓRIA</vt:lpstr>
      <vt:lpstr>PowerPoint Presentation</vt:lpstr>
      <vt:lpstr>PowerPoint Presentation</vt:lpstr>
      <vt:lpstr>PowerPoint Presentation</vt:lpstr>
      <vt:lpstr>VARIÁVEL ALEATÓRIA</vt:lpstr>
      <vt:lpstr>VARIÁVEL ALEATÓRIA</vt:lpstr>
      <vt:lpstr>VARIÁVEL ALEATÓRIA</vt:lpstr>
      <vt:lpstr>VARIÁVEL ALEATÓRIA</vt:lpstr>
      <vt:lpstr>VARIÁVEL ALEATÓRIA</vt:lpstr>
      <vt:lpstr>VARIÁVEL ALEATÓRIA</vt:lpstr>
      <vt:lpstr>VARIÁVEL ALEATÓRIA</vt:lpstr>
      <vt:lpstr>VARIÁVEL ALEATÓRIA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RESUMO DA AULA</vt:lpstr>
      <vt:lpstr>PowerPoint Presentation</vt:lpstr>
      <vt:lpstr>RESUMO DA AULA</vt:lpstr>
      <vt:lpstr>REFERÊNCIAS E LEITURAS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Castanho</dc:creator>
  <cp:lastModifiedBy>Camila Castanho</cp:lastModifiedBy>
  <cp:revision>96</cp:revision>
  <dcterms:created xsi:type="dcterms:W3CDTF">2017-02-21T17:59:26Z</dcterms:created>
  <dcterms:modified xsi:type="dcterms:W3CDTF">2021-03-22T00:02:32Z</dcterms:modified>
</cp:coreProperties>
</file>