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4" r:id="rId2"/>
    <p:sldId id="265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6" r:id="rId11"/>
    <p:sldId id="267" r:id="rId12"/>
    <p:sldId id="268" r:id="rId13"/>
    <p:sldId id="269" r:id="rId14"/>
    <p:sldId id="270" r:id="rId15"/>
    <p:sldId id="278" r:id="rId16"/>
    <p:sldId id="280" r:id="rId17"/>
    <p:sldId id="300" r:id="rId18"/>
    <p:sldId id="301" r:id="rId19"/>
    <p:sldId id="281" r:id="rId20"/>
    <p:sldId id="297" r:id="rId21"/>
    <p:sldId id="307" r:id="rId22"/>
    <p:sldId id="299" r:id="rId23"/>
    <p:sldId id="279" r:id="rId24"/>
    <p:sldId id="282" r:id="rId25"/>
    <p:sldId id="285" r:id="rId26"/>
    <p:sldId id="286" r:id="rId27"/>
    <p:sldId id="290" r:id="rId28"/>
    <p:sldId id="287" r:id="rId29"/>
    <p:sldId id="288" r:id="rId30"/>
    <p:sldId id="289" r:id="rId31"/>
    <p:sldId id="308" r:id="rId32"/>
    <p:sldId id="309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7442" autoAdjust="0"/>
  </p:normalViewPr>
  <p:slideViewPr>
    <p:cSldViewPr>
      <p:cViewPr varScale="1">
        <p:scale>
          <a:sx n="56" d="100"/>
          <a:sy n="5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28E7-2685-4847-9E88-FFB837B4FF17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204C3-CF9C-4EB7-8E9D-E13F1CC1F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24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204C3-CF9C-4EB7-8E9D-E13F1CC1F16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16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204C3-CF9C-4EB7-8E9D-E13F1CC1F162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12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204C3-CF9C-4EB7-8E9D-E13F1CC1F162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204C3-CF9C-4EB7-8E9D-E13F1CC1F162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8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204C3-CF9C-4EB7-8E9D-E13F1CC1F16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204C3-CF9C-4EB7-8E9D-E13F1CC1F16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204C3-CF9C-4EB7-8E9D-E13F1CC1F16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56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DATES= date in which</a:t>
            </a:r>
            <a:r>
              <a:rPr lang="en-US" baseline="0" dirty="0" smtClean="0"/>
              <a:t> the survey was conducted….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204C3-CF9C-4EB7-8E9D-E13F1CC1F16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2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States at time t</a:t>
            </a:r>
            <a:r>
              <a:rPr lang="en-US" baseline="0" dirty="0" smtClean="0"/>
              <a:t> are updated at each time step based on data  from the state in last period (S t-1).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204C3-CF9C-4EB7-8E9D-E13F1CC1F16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8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is it can only be alive, dead etc….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204C3-CF9C-4EB7-8E9D-E13F1CC1F16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136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204C3-CF9C-4EB7-8E9D-E13F1CC1F16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9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Arrays with number of states (dead</a:t>
            </a:r>
            <a:r>
              <a:rPr lang="en-US" baseline="0" dirty="0" smtClean="0"/>
              <a:t>/alive, number of time periods, number of individuals….)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204C3-CF9C-4EB7-8E9D-E13F1CC1F162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7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11E4-D338-480E-97EA-F362ED40F874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60D4-57C9-4A64-9C39-41115EEA3E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11E4-D338-480E-97EA-F362ED40F874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60D4-57C9-4A64-9C39-41115EEA3E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11E4-D338-480E-97EA-F362ED40F874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60D4-57C9-4A64-9C39-41115EEA3E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11E4-D338-480E-97EA-F362ED40F874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60D4-57C9-4A64-9C39-41115EEA3E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11E4-D338-480E-97EA-F362ED40F874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60D4-57C9-4A64-9C39-41115EEA3E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11E4-D338-480E-97EA-F362ED40F874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60D4-57C9-4A64-9C39-41115EEA3E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11E4-D338-480E-97EA-F362ED40F874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60D4-57C9-4A64-9C39-41115EEA3E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11E4-D338-480E-97EA-F362ED40F874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60D4-57C9-4A64-9C39-41115EEA3E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11E4-D338-480E-97EA-F362ED40F874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60D4-57C9-4A64-9C39-41115EEA3E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11E4-D338-480E-97EA-F362ED40F874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60D4-57C9-4A64-9C39-41115EEA3E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11E4-D338-480E-97EA-F362ED40F874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60D4-57C9-4A64-9C39-41115EEA3E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11E4-D338-480E-97EA-F362ED40F874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860D4-57C9-4A64-9C39-41115EEA3EF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Bayesian-Population-Analysis-using-WinBUGS/dp/0123870208/ref=sr_1_3?ie=UTF8&amp;qid=1415129803&amp;sr=8-3&amp;keywords=occupancy+model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azon.com/Hierarchical-Modeling-Inference-Ecology-Metapopulations/dp/0123740975/ref=sr_1_1?ie=UTF8&amp;qid=1415129865&amp;sr=8-1&amp;keywords=Royle+and+Dorazi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Occupancy models</a:t>
            </a:r>
            <a:endParaRPr lang="es-CL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Courtesy McCarthy 2007</a:t>
            </a:r>
            <a:endParaRPr lang="es-C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839200" cy="4525963"/>
          </a:xfrm>
        </p:spPr>
        <p:txBody>
          <a:bodyPr>
            <a:noAutofit/>
          </a:bodyPr>
          <a:lstStyle/>
          <a:p>
            <a:r>
              <a:rPr lang="en-US" sz="2400" dirty="0"/>
              <a:t>Kristen Parris studied controls on the distribution of tree frogs in the riparian </a:t>
            </a:r>
            <a:r>
              <a:rPr lang="en-US" sz="2400" dirty="0" smtClean="0"/>
              <a:t>zone of </a:t>
            </a:r>
            <a:r>
              <a:rPr lang="en-US" sz="2400" dirty="0"/>
              <a:t>streams on the east coast of sub-tropical Australia.</a:t>
            </a:r>
          </a:p>
          <a:p>
            <a:r>
              <a:rPr lang="en-US" sz="2400" dirty="0" smtClean="0"/>
              <a:t>Multiple </a:t>
            </a:r>
            <a:r>
              <a:rPr lang="en-US" sz="2400" dirty="0"/>
              <a:t>surveys were conducted at 64 sites using 2 observation methods, </a:t>
            </a:r>
            <a:r>
              <a:rPr lang="en-US" sz="2400" dirty="0" smtClean="0"/>
              <a:t>visual searches </a:t>
            </a:r>
            <a:r>
              <a:rPr lang="en-US" sz="2400" dirty="0"/>
              <a:t>at night and auditory searches for responses to taped calls. We assume </a:t>
            </a:r>
            <a:r>
              <a:rPr lang="en-US" sz="2400" dirty="0" smtClean="0"/>
              <a:t>the presence </a:t>
            </a:r>
            <a:r>
              <a:rPr lang="en-US" sz="2400" dirty="0"/>
              <a:t>/absence of frogs at a site does not change </a:t>
            </a:r>
            <a:r>
              <a:rPr lang="en-US" sz="2400" dirty="0" smtClean="0"/>
              <a:t>across </a:t>
            </a:r>
            <a:r>
              <a:rPr lang="en-US" sz="2400" dirty="0"/>
              <a:t>multiple </a:t>
            </a:r>
            <a:r>
              <a:rPr lang="en-US" sz="2400" dirty="0" smtClean="0"/>
              <a:t>surveys.</a:t>
            </a:r>
            <a:endParaRPr lang="es-CL" sz="2400" dirty="0"/>
          </a:p>
          <a:p>
            <a:r>
              <a:rPr lang="en-US" sz="2400" dirty="0" smtClean="0"/>
              <a:t>Presence </a:t>
            </a:r>
            <a:r>
              <a:rPr lang="en-US" sz="2400" dirty="0"/>
              <a:t>/ absence of frogs was modeled as a function of 1) stream size </a:t>
            </a:r>
            <a:r>
              <a:rPr lang="en-US" sz="2400" dirty="0" smtClean="0"/>
              <a:t>2</a:t>
            </a:r>
            <a:r>
              <a:rPr lang="en-US" sz="2400" dirty="0"/>
              <a:t>) the presence </a:t>
            </a:r>
            <a:r>
              <a:rPr lang="en-US" sz="2400" dirty="0" smtClean="0"/>
              <a:t>or absence </a:t>
            </a:r>
            <a:r>
              <a:rPr lang="en-US" sz="2400" dirty="0"/>
              <a:t>of palms at the site (an indicator of </a:t>
            </a:r>
            <a:r>
              <a:rPr lang="en-US" sz="2400" dirty="0" err="1"/>
              <a:t>mesic</a:t>
            </a:r>
            <a:r>
              <a:rPr lang="en-US" sz="2400" dirty="0"/>
              <a:t> or xeric conditions) and 3) </a:t>
            </a:r>
            <a:r>
              <a:rPr lang="en-US" sz="2400" dirty="0" smtClean="0"/>
              <a:t>the interaction </a:t>
            </a:r>
            <a:r>
              <a:rPr lang="en-US" sz="2400" dirty="0"/>
              <a:t>between palms and stream size.</a:t>
            </a:r>
          </a:p>
          <a:p>
            <a:r>
              <a:rPr lang="en-US" sz="2400" dirty="0" smtClean="0"/>
              <a:t>Data </a:t>
            </a:r>
            <a:r>
              <a:rPr lang="en-US" sz="2400" dirty="0"/>
              <a:t>are the total number of times frogs were detected using each method for </a:t>
            </a:r>
            <a:r>
              <a:rPr lang="en-US" sz="2400" dirty="0" smtClean="0"/>
              <a:t>each site </a:t>
            </a:r>
            <a:r>
              <a:rPr lang="en-US" sz="2400" dirty="0"/>
              <a:t>and the number of surveys for each site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95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Tree frog example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x1=vector of obs. of stream size</a:t>
            </a:r>
          </a:p>
          <a:p>
            <a:pPr marL="0" indent="0">
              <a:buNone/>
            </a:pPr>
            <a:r>
              <a:rPr lang="en-US" sz="2400" dirty="0"/>
              <a:t>x</a:t>
            </a:r>
            <a:r>
              <a:rPr lang="en-US" sz="2400" dirty="0" smtClean="0"/>
              <a:t>2=vector of </a:t>
            </a:r>
            <a:r>
              <a:rPr lang="en-US" sz="2400" dirty="0" err="1" smtClean="0"/>
              <a:t>obs</a:t>
            </a:r>
            <a:r>
              <a:rPr lang="en-US" sz="2400" dirty="0" smtClean="0"/>
              <a:t> of palms (0,1)</a:t>
            </a:r>
          </a:p>
          <a:p>
            <a:pPr marL="0" indent="0">
              <a:buNone/>
            </a:pPr>
            <a:r>
              <a:rPr lang="en-US" sz="2400" dirty="0" err="1" smtClean="0"/>
              <a:t>y</a:t>
            </a:r>
            <a:r>
              <a:rPr lang="en-US" sz="2400" baseline="30000" dirty="0" err="1" smtClean="0"/>
              <a:t>visual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=</a:t>
            </a:r>
            <a:r>
              <a:rPr lang="en-US" sz="2400" dirty="0"/>
              <a:t>vector of obs. </a:t>
            </a:r>
            <a:r>
              <a:rPr lang="en-US" sz="2400" dirty="0" smtClean="0"/>
              <a:t> at each site by eye</a:t>
            </a:r>
          </a:p>
          <a:p>
            <a:pPr marL="0" indent="0">
              <a:buNone/>
            </a:pPr>
            <a:r>
              <a:rPr lang="en-US" sz="2400" dirty="0" err="1" smtClean="0"/>
              <a:t>y</a:t>
            </a:r>
            <a:r>
              <a:rPr lang="en-US" sz="2400" baseline="30000" dirty="0" err="1" smtClean="0"/>
              <a:t>auditory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vector of obs. at each site by </a:t>
            </a:r>
            <a:r>
              <a:rPr lang="en-US" sz="2400" dirty="0" smtClean="0"/>
              <a:t>ear</a:t>
            </a:r>
          </a:p>
          <a:p>
            <a:pPr marL="0" indent="0">
              <a:buNone/>
            </a:pPr>
            <a:r>
              <a:rPr lang="en-US" sz="2400" dirty="0" err="1" smtClean="0"/>
              <a:t>n</a:t>
            </a:r>
            <a:r>
              <a:rPr lang="en-US" sz="2400" baseline="30000" dirty="0" err="1" smtClean="0"/>
              <a:t>visual</a:t>
            </a:r>
            <a:r>
              <a:rPr lang="en-US" sz="2400" baseline="30000" dirty="0" smtClean="0"/>
              <a:t> </a:t>
            </a:r>
            <a:r>
              <a:rPr lang="en-US" sz="2400" dirty="0"/>
              <a:t>=vector of </a:t>
            </a:r>
            <a:r>
              <a:rPr lang="en-US" sz="2400" dirty="0" smtClean="0"/>
              <a:t>number of visual surveys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n</a:t>
            </a:r>
            <a:r>
              <a:rPr lang="en-US" sz="2400" baseline="30000" dirty="0" err="1" smtClean="0"/>
              <a:t>auditory</a:t>
            </a:r>
            <a:r>
              <a:rPr lang="en-US" sz="2400" baseline="30000" dirty="0" smtClean="0"/>
              <a:t> </a:t>
            </a:r>
            <a:r>
              <a:rPr lang="en-US" sz="2400" dirty="0"/>
              <a:t>= vector of number of </a:t>
            </a:r>
            <a:r>
              <a:rPr lang="en-US" sz="2400" dirty="0" smtClean="0"/>
              <a:t>auditory surveys</a:t>
            </a:r>
          </a:p>
          <a:p>
            <a:pPr marL="0" indent="0">
              <a:buNone/>
            </a:pPr>
            <a:r>
              <a:rPr lang="en-US" sz="2400" dirty="0" err="1"/>
              <a:t>z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= the true state of the patch (1=occupied, 0=absent)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5895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05738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5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241506" cy="567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5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734300" cy="37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5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839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err="1" smtClean="0"/>
              <a:t>model</a:t>
            </a:r>
            <a:r>
              <a:rPr lang="es-CL" sz="2000" dirty="0" smtClean="0"/>
              <a:t>{</a:t>
            </a:r>
            <a:endParaRPr lang="es-CL" sz="2000" dirty="0"/>
          </a:p>
          <a:p>
            <a:r>
              <a:rPr lang="en-US" sz="2000" dirty="0"/>
              <a:t>a ~ </a:t>
            </a:r>
            <a:r>
              <a:rPr lang="en-US" sz="2000" dirty="0" err="1"/>
              <a:t>dnorm</a:t>
            </a:r>
            <a:r>
              <a:rPr lang="en-US" sz="2000" dirty="0"/>
              <a:t>(0, 1.0E-6) </a:t>
            </a:r>
            <a:r>
              <a:rPr lang="en-US" sz="2000" dirty="0">
                <a:solidFill>
                  <a:srgbClr val="0000FF"/>
                </a:solidFill>
              </a:rPr>
              <a:t># uninformative priors for the variables</a:t>
            </a:r>
          </a:p>
          <a:p>
            <a:r>
              <a:rPr lang="es-CL" sz="2000" dirty="0"/>
              <a:t>b[1] ~ </a:t>
            </a:r>
            <a:r>
              <a:rPr lang="es-CL" sz="2000" dirty="0" err="1"/>
              <a:t>dnorm</a:t>
            </a:r>
            <a:r>
              <a:rPr lang="es-CL" sz="2000" dirty="0"/>
              <a:t>(0, 1.0E-6)</a:t>
            </a:r>
          </a:p>
          <a:p>
            <a:r>
              <a:rPr lang="es-CL" sz="2000" dirty="0"/>
              <a:t>b[2] ~ </a:t>
            </a:r>
            <a:r>
              <a:rPr lang="es-CL" sz="2000" dirty="0" err="1"/>
              <a:t>dnorm</a:t>
            </a:r>
            <a:r>
              <a:rPr lang="es-CL" sz="2000" dirty="0"/>
              <a:t>(0, 1.0E-6)</a:t>
            </a:r>
          </a:p>
          <a:p>
            <a:r>
              <a:rPr lang="es-CL" sz="2000" dirty="0"/>
              <a:t>b[3] ~ </a:t>
            </a:r>
            <a:r>
              <a:rPr lang="es-CL" sz="2000" dirty="0" err="1"/>
              <a:t>dnorm</a:t>
            </a:r>
            <a:r>
              <a:rPr lang="es-CL" sz="2000" dirty="0"/>
              <a:t>(0, 1.0E-6)</a:t>
            </a:r>
          </a:p>
          <a:p>
            <a:r>
              <a:rPr lang="en-US" sz="2000" dirty="0" err="1"/>
              <a:t>p.visual</a:t>
            </a:r>
            <a:r>
              <a:rPr lang="en-US" sz="2000" dirty="0"/>
              <a:t> ~ </a:t>
            </a:r>
            <a:r>
              <a:rPr lang="en-US" sz="2000" dirty="0" err="1"/>
              <a:t>dunif</a:t>
            </a:r>
            <a:r>
              <a:rPr lang="en-US" sz="2000" dirty="0"/>
              <a:t>(0, 1) </a:t>
            </a:r>
            <a:r>
              <a:rPr lang="en-US" sz="2000" dirty="0">
                <a:solidFill>
                  <a:srgbClr val="0000FF"/>
                </a:solidFill>
              </a:rPr>
              <a:t># detection probabilities when the species is present</a:t>
            </a:r>
          </a:p>
          <a:p>
            <a:r>
              <a:rPr lang="es-CL" sz="2000" dirty="0" err="1"/>
              <a:t>p.auditory</a:t>
            </a:r>
            <a:r>
              <a:rPr lang="es-CL" sz="2000" dirty="0"/>
              <a:t> ~ </a:t>
            </a:r>
            <a:r>
              <a:rPr lang="es-CL" sz="2000" dirty="0" err="1"/>
              <a:t>dunif</a:t>
            </a:r>
            <a:r>
              <a:rPr lang="es-CL" sz="2000" dirty="0"/>
              <a:t>(0, 1)</a:t>
            </a:r>
          </a:p>
          <a:p>
            <a:r>
              <a:rPr lang="en-US" sz="2000" dirty="0" err="1"/>
              <a:t>mLnCV</a:t>
            </a:r>
            <a:r>
              <a:rPr lang="en-US" sz="2000" dirty="0"/>
              <a:t> &lt;- mean(</a:t>
            </a:r>
            <a:r>
              <a:rPr lang="en-US" sz="2000" dirty="0" err="1"/>
              <a:t>LnCV</a:t>
            </a:r>
            <a:r>
              <a:rPr lang="en-US" sz="2000" dirty="0"/>
              <a:t>[]) </a:t>
            </a:r>
            <a:r>
              <a:rPr lang="en-US" sz="2000" dirty="0">
                <a:solidFill>
                  <a:srgbClr val="0000FF"/>
                </a:solidFill>
              </a:rPr>
              <a:t># average catchment volume</a:t>
            </a:r>
          </a:p>
          <a:p>
            <a:r>
              <a:rPr lang="en-US" sz="2000" dirty="0"/>
              <a:t>for (i in 1:64) </a:t>
            </a:r>
            <a:r>
              <a:rPr lang="en-US" sz="2000" dirty="0">
                <a:solidFill>
                  <a:srgbClr val="0000FF"/>
                </a:solidFill>
              </a:rPr>
              <a:t># for each of the 64 sites</a:t>
            </a:r>
          </a:p>
          <a:p>
            <a:r>
              <a:rPr lang="es-CL" sz="2000" dirty="0" smtClean="0"/>
              <a:t>	{</a:t>
            </a:r>
            <a:endParaRPr lang="es-CL" sz="2000" dirty="0"/>
          </a:p>
          <a:p>
            <a:r>
              <a:rPr lang="en-US" sz="2000" dirty="0">
                <a:solidFill>
                  <a:srgbClr val="0000FF"/>
                </a:solidFill>
              </a:rPr>
              <a:t># probability of presence using centered data 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s-CL" sz="2000" dirty="0" smtClean="0"/>
              <a:t>phi[i</a:t>
            </a:r>
            <a:r>
              <a:rPr lang="es-CL" sz="2000" dirty="0"/>
              <a:t>] &lt;- </a:t>
            </a:r>
            <a:r>
              <a:rPr lang="es-CL" sz="2000" dirty="0" err="1"/>
              <a:t>ilogit</a:t>
            </a:r>
            <a:r>
              <a:rPr lang="es-CL" sz="2000" dirty="0"/>
              <a:t>(a + b[1]*(</a:t>
            </a:r>
            <a:r>
              <a:rPr lang="es-CL" sz="2000" dirty="0" err="1"/>
              <a:t>LnCV</a:t>
            </a:r>
            <a:r>
              <a:rPr lang="es-CL" sz="2000" dirty="0"/>
              <a:t>[i] - </a:t>
            </a:r>
            <a:r>
              <a:rPr lang="es-CL" sz="2000" dirty="0" err="1"/>
              <a:t>mLnCV</a:t>
            </a:r>
            <a:r>
              <a:rPr lang="es-CL" sz="2000" dirty="0"/>
              <a:t>) + b[2]*</a:t>
            </a:r>
            <a:r>
              <a:rPr lang="es-CL" sz="2000" dirty="0" err="1"/>
              <a:t>palms</a:t>
            </a:r>
            <a:r>
              <a:rPr lang="es-CL" sz="2000" dirty="0"/>
              <a:t>[i] + b[3]*(</a:t>
            </a:r>
            <a:r>
              <a:rPr lang="es-CL" sz="2000" dirty="0" err="1"/>
              <a:t>LnCV</a:t>
            </a:r>
            <a:r>
              <a:rPr lang="es-CL" sz="2000" dirty="0"/>
              <a:t>[i] </a:t>
            </a:r>
            <a:r>
              <a:rPr lang="es-CL" sz="2000" dirty="0" smtClean="0"/>
              <a:t>-</a:t>
            </a:r>
            <a:r>
              <a:rPr lang="en-US" sz="2000" dirty="0" err="1" smtClean="0"/>
              <a:t>mLnCV</a:t>
            </a:r>
            <a:r>
              <a:rPr lang="en-US" sz="2000" dirty="0"/>
              <a:t>))*palms[i] </a:t>
            </a:r>
            <a:r>
              <a:rPr lang="en-US" sz="2000" dirty="0" smtClean="0"/>
              <a:t> 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/>
              <a:t>z[i] ~ </a:t>
            </a:r>
            <a:r>
              <a:rPr lang="en-US" sz="2000" dirty="0" err="1"/>
              <a:t>dbern</a:t>
            </a:r>
            <a:r>
              <a:rPr lang="en-US" sz="2000" dirty="0"/>
              <a:t>(phi[i]) </a:t>
            </a:r>
            <a:r>
              <a:rPr lang="en-US" sz="2000" dirty="0">
                <a:solidFill>
                  <a:srgbClr val="0000FF"/>
                </a:solidFill>
              </a:rPr>
              <a:t># actual, latent presence at the site, 0 or 1</a:t>
            </a:r>
          </a:p>
          <a:p>
            <a:r>
              <a:rPr lang="es-CL" sz="2000" dirty="0" err="1"/>
              <a:t>y.visual</a:t>
            </a:r>
            <a:r>
              <a:rPr lang="es-CL" sz="2000" dirty="0"/>
              <a:t>[i] ~ </a:t>
            </a:r>
            <a:r>
              <a:rPr lang="es-CL" sz="2000" dirty="0" err="1"/>
              <a:t>dbin</a:t>
            </a:r>
            <a:r>
              <a:rPr lang="es-CL" sz="2000" dirty="0"/>
              <a:t>(</a:t>
            </a:r>
            <a:r>
              <a:rPr lang="es-CL" sz="2000" dirty="0" err="1"/>
              <a:t>p.visual</a:t>
            </a:r>
            <a:r>
              <a:rPr lang="es-CL" sz="2000" dirty="0"/>
              <a:t>*z[i], </a:t>
            </a:r>
            <a:r>
              <a:rPr lang="es-CL" sz="2000" dirty="0" err="1"/>
              <a:t>n.visual</a:t>
            </a:r>
            <a:r>
              <a:rPr lang="es-CL" sz="2000" dirty="0"/>
              <a:t>[i]) </a:t>
            </a:r>
            <a:r>
              <a:rPr lang="es-CL" sz="2000" dirty="0">
                <a:solidFill>
                  <a:srgbClr val="0000FF"/>
                </a:solidFill>
              </a:rPr>
              <a:t># </a:t>
            </a:r>
            <a:r>
              <a:rPr lang="es-CL" sz="2000" dirty="0" err="1">
                <a:solidFill>
                  <a:srgbClr val="0000FF"/>
                </a:solidFill>
              </a:rPr>
              <a:t>number</a:t>
            </a:r>
            <a:r>
              <a:rPr lang="es-CL" sz="2000" dirty="0">
                <a:solidFill>
                  <a:srgbClr val="0000FF"/>
                </a:solidFill>
              </a:rPr>
              <a:t> </a:t>
            </a:r>
            <a:r>
              <a:rPr lang="es-CL" sz="2000" dirty="0" err="1">
                <a:solidFill>
                  <a:srgbClr val="0000FF"/>
                </a:solidFill>
              </a:rPr>
              <a:t>eye</a:t>
            </a:r>
            <a:r>
              <a:rPr lang="es-CL" sz="2000" dirty="0">
                <a:solidFill>
                  <a:srgbClr val="0000FF"/>
                </a:solidFill>
              </a:rPr>
              <a:t> </a:t>
            </a:r>
            <a:r>
              <a:rPr lang="es-CL" sz="2000" dirty="0" err="1">
                <a:solidFill>
                  <a:srgbClr val="0000FF"/>
                </a:solidFill>
              </a:rPr>
              <a:t>detections</a:t>
            </a:r>
            <a:r>
              <a:rPr lang="es-CL" sz="2000" dirty="0">
                <a:solidFill>
                  <a:srgbClr val="0000FF"/>
                </a:solidFill>
              </a:rPr>
              <a:t> </a:t>
            </a:r>
            <a:r>
              <a:rPr lang="es-CL" sz="2000" dirty="0" err="1">
                <a:solidFill>
                  <a:srgbClr val="0000FF"/>
                </a:solidFill>
              </a:rPr>
              <a:t>with</a:t>
            </a:r>
            <a:endParaRPr lang="es-CL" sz="2000" dirty="0">
              <a:solidFill>
                <a:srgbClr val="0000FF"/>
              </a:solidFill>
            </a:endParaRPr>
          </a:p>
          <a:p>
            <a:r>
              <a:rPr lang="en-US" sz="2000" dirty="0" err="1"/>
              <a:t>y.auditory</a:t>
            </a:r>
            <a:r>
              <a:rPr lang="en-US" sz="2000" dirty="0"/>
              <a:t>[i] ~ </a:t>
            </a:r>
            <a:r>
              <a:rPr lang="en-US" sz="2000" dirty="0" err="1"/>
              <a:t>dbin</a:t>
            </a:r>
            <a:r>
              <a:rPr lang="en-US" sz="2000" dirty="0"/>
              <a:t>(</a:t>
            </a:r>
            <a:r>
              <a:rPr lang="en-US" sz="2000" dirty="0" err="1"/>
              <a:t>p.auditory</a:t>
            </a:r>
            <a:r>
              <a:rPr lang="en-US" sz="2000" dirty="0"/>
              <a:t>*z[i], </a:t>
            </a:r>
            <a:r>
              <a:rPr lang="en-US" sz="2000" dirty="0" err="1"/>
              <a:t>n.auditory</a:t>
            </a:r>
            <a:r>
              <a:rPr lang="en-US" sz="2000" dirty="0"/>
              <a:t>[i]) </a:t>
            </a:r>
            <a:r>
              <a:rPr lang="en-US" sz="2000" dirty="0">
                <a:solidFill>
                  <a:srgbClr val="0000FF"/>
                </a:solidFill>
              </a:rPr>
              <a:t># number of ear detections</a:t>
            </a:r>
          </a:p>
          <a:p>
            <a:r>
              <a:rPr lang="es-CL" sz="2000" dirty="0" smtClean="0"/>
              <a:t>	}</a:t>
            </a:r>
            <a:endParaRPr lang="es-CL" sz="2000" dirty="0"/>
          </a:p>
          <a:p>
            <a:r>
              <a:rPr lang="es-CL" sz="2000" dirty="0" smtClean="0"/>
              <a:t>}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4296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74518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dirty="0" err="1"/>
              <a:t>Important</a:t>
            </a:r>
            <a:r>
              <a:rPr lang="es-CL" sz="2200" dirty="0"/>
              <a:t> </a:t>
            </a:r>
            <a:r>
              <a:rPr lang="es-CL" sz="2200" dirty="0" err="1"/>
              <a:t>tricks</a:t>
            </a:r>
            <a:r>
              <a:rPr lang="es-CL" sz="2200" dirty="0"/>
              <a:t> </a:t>
            </a:r>
            <a:r>
              <a:rPr lang="es-CL" sz="2200" dirty="0" err="1"/>
              <a:t>for</a:t>
            </a:r>
            <a:r>
              <a:rPr lang="es-CL" sz="2200" dirty="0"/>
              <a:t> </a:t>
            </a:r>
            <a:r>
              <a:rPr lang="es-CL" sz="2200" dirty="0" err="1"/>
              <a:t>implementing</a:t>
            </a:r>
            <a:r>
              <a:rPr lang="es-CL" sz="2200" dirty="0"/>
              <a:t> </a:t>
            </a:r>
            <a:r>
              <a:rPr lang="es-CL" sz="2200" dirty="0" err="1"/>
              <a:t>occupancy</a:t>
            </a:r>
            <a:r>
              <a:rPr lang="es-CL" sz="2200" dirty="0"/>
              <a:t> </a:t>
            </a:r>
            <a:r>
              <a:rPr lang="es-CL" sz="2200" dirty="0" err="1"/>
              <a:t>models</a:t>
            </a:r>
            <a:r>
              <a:rPr lang="es-CL" sz="2200" dirty="0"/>
              <a:t>.</a:t>
            </a:r>
          </a:p>
          <a:p>
            <a:endParaRPr lang="es-CL" sz="2200" dirty="0" smtClean="0"/>
          </a:p>
          <a:p>
            <a:endParaRPr lang="es-CL" sz="2200" dirty="0"/>
          </a:p>
          <a:p>
            <a:r>
              <a:rPr lang="en-US" sz="2200" dirty="0"/>
              <a:t>• Initialize all latent quantities i.e., all </a:t>
            </a:r>
            <a:r>
              <a:rPr lang="en-US" sz="2200" i="1" dirty="0" err="1"/>
              <a:t>zi</a:t>
            </a:r>
            <a:r>
              <a:rPr lang="en-US" sz="2200" i="1" dirty="0"/>
              <a:t> </a:t>
            </a:r>
            <a:r>
              <a:rPr lang="en-US" sz="2200" dirty="0"/>
              <a:t>= 1.The </a:t>
            </a:r>
            <a:r>
              <a:rPr lang="en-US" sz="2200" dirty="0" smtClean="0"/>
              <a:t>phi’s don’t need </a:t>
            </a:r>
            <a:r>
              <a:rPr lang="en-US" sz="2200" dirty="0"/>
              <a:t>to </a:t>
            </a:r>
            <a:r>
              <a:rPr lang="en-US" sz="2200" dirty="0" smtClean="0"/>
              <a:t>be initialized </a:t>
            </a:r>
            <a:r>
              <a:rPr lang="en-US" sz="2200" dirty="0"/>
              <a:t>if you calculate them en-route </a:t>
            </a:r>
            <a:r>
              <a:rPr lang="en-US" sz="2200" dirty="0" smtClean="0"/>
              <a:t>to </a:t>
            </a:r>
            <a:r>
              <a:rPr lang="es-CL" sz="2200" dirty="0" smtClean="0"/>
              <a:t>the </a:t>
            </a:r>
            <a:r>
              <a:rPr lang="es-CL" sz="2200" i="1" dirty="0" err="1" smtClean="0"/>
              <a:t>zi</a:t>
            </a:r>
            <a:endParaRPr lang="es-CL" sz="2200" i="1" dirty="0" smtClean="0"/>
          </a:p>
          <a:p>
            <a:endParaRPr lang="es-CL" sz="2200" i="1" dirty="0"/>
          </a:p>
          <a:p>
            <a:r>
              <a:rPr lang="en-US" sz="2200" dirty="0"/>
              <a:t>• You may need to bound phi[i] to be 0 &lt; phi[i] &lt; </a:t>
            </a:r>
            <a:r>
              <a:rPr lang="en-US" sz="2200" dirty="0" smtClean="0"/>
              <a:t>1 to avoid errors, </a:t>
            </a:r>
            <a:r>
              <a:rPr lang="en-US" sz="2200" dirty="0"/>
              <a:t>i.e</a:t>
            </a:r>
            <a:r>
              <a:rPr lang="en-US" sz="2200" dirty="0" smtClean="0"/>
              <a:t>.:</a:t>
            </a:r>
          </a:p>
          <a:p>
            <a:endParaRPr lang="en-US" dirty="0"/>
          </a:p>
          <a:p>
            <a:r>
              <a:rPr lang="es-CL" sz="2200" dirty="0">
                <a:solidFill>
                  <a:srgbClr val="0000FF"/>
                </a:solidFill>
              </a:rPr>
              <a:t>phi[i] &lt;- </a:t>
            </a:r>
            <a:r>
              <a:rPr lang="es-CL" sz="2200" dirty="0" err="1">
                <a:solidFill>
                  <a:srgbClr val="0000FF"/>
                </a:solidFill>
              </a:rPr>
              <a:t>max</a:t>
            </a:r>
            <a:r>
              <a:rPr lang="es-CL" sz="2200" dirty="0">
                <a:solidFill>
                  <a:srgbClr val="0000FF"/>
                </a:solidFill>
              </a:rPr>
              <a:t>(min(</a:t>
            </a:r>
            <a:r>
              <a:rPr lang="es-CL" sz="2200" dirty="0" err="1">
                <a:solidFill>
                  <a:srgbClr val="0000FF"/>
                </a:solidFill>
              </a:rPr>
              <a:t>ilogit</a:t>
            </a:r>
            <a:r>
              <a:rPr lang="es-CL" sz="2200" dirty="0">
                <a:solidFill>
                  <a:srgbClr val="0000FF"/>
                </a:solidFill>
              </a:rPr>
              <a:t>(a + b[1]*(</a:t>
            </a:r>
            <a:r>
              <a:rPr lang="es-CL" sz="2200" dirty="0" err="1">
                <a:solidFill>
                  <a:srgbClr val="0000FF"/>
                </a:solidFill>
              </a:rPr>
              <a:t>LnCV</a:t>
            </a:r>
            <a:r>
              <a:rPr lang="es-CL" sz="2200" dirty="0">
                <a:solidFill>
                  <a:srgbClr val="0000FF"/>
                </a:solidFill>
              </a:rPr>
              <a:t>[i] - </a:t>
            </a:r>
            <a:r>
              <a:rPr lang="es-CL" sz="2200" dirty="0" err="1">
                <a:solidFill>
                  <a:srgbClr val="0000FF"/>
                </a:solidFill>
              </a:rPr>
              <a:t>mLnCV</a:t>
            </a:r>
            <a:r>
              <a:rPr lang="es-CL" sz="2200" dirty="0">
                <a:solidFill>
                  <a:srgbClr val="0000FF"/>
                </a:solidFill>
              </a:rPr>
              <a:t>) + b[2]*</a:t>
            </a:r>
            <a:r>
              <a:rPr lang="es-CL" sz="2200" dirty="0" err="1" smtClean="0">
                <a:solidFill>
                  <a:srgbClr val="0000FF"/>
                </a:solidFill>
              </a:rPr>
              <a:t>palms</a:t>
            </a:r>
            <a:r>
              <a:rPr lang="es-CL" sz="2200" dirty="0" smtClean="0">
                <a:solidFill>
                  <a:srgbClr val="0000FF"/>
                </a:solidFill>
              </a:rPr>
              <a:t>[i</a:t>
            </a:r>
            <a:r>
              <a:rPr lang="es-CL" sz="2200" dirty="0">
                <a:solidFill>
                  <a:srgbClr val="0000FF"/>
                </a:solidFill>
              </a:rPr>
              <a:t>] + b[3]*(</a:t>
            </a:r>
            <a:r>
              <a:rPr lang="es-CL" sz="2200" dirty="0" err="1">
                <a:solidFill>
                  <a:srgbClr val="0000FF"/>
                </a:solidFill>
              </a:rPr>
              <a:t>LnCV</a:t>
            </a:r>
            <a:r>
              <a:rPr lang="es-CL" sz="2200" dirty="0">
                <a:solidFill>
                  <a:srgbClr val="0000FF"/>
                </a:solidFill>
              </a:rPr>
              <a:t>[i] </a:t>
            </a:r>
            <a:r>
              <a:rPr lang="es-CL" sz="2200" dirty="0" smtClean="0">
                <a:solidFill>
                  <a:srgbClr val="0000FF"/>
                </a:solidFill>
              </a:rPr>
              <a:t>-</a:t>
            </a:r>
            <a:r>
              <a:rPr lang="es-CL" sz="2200" dirty="0" err="1" smtClean="0">
                <a:solidFill>
                  <a:srgbClr val="0000FF"/>
                </a:solidFill>
              </a:rPr>
              <a:t>mLnCV</a:t>
            </a:r>
            <a:r>
              <a:rPr lang="es-CL" sz="2200" dirty="0">
                <a:solidFill>
                  <a:srgbClr val="0000FF"/>
                </a:solidFill>
              </a:rPr>
              <a:t>))*</a:t>
            </a:r>
            <a:r>
              <a:rPr lang="es-CL" sz="2200" dirty="0" err="1">
                <a:solidFill>
                  <a:srgbClr val="0000FF"/>
                </a:solidFill>
              </a:rPr>
              <a:t>palms</a:t>
            </a:r>
            <a:r>
              <a:rPr lang="es-CL" sz="2200" dirty="0">
                <a:solidFill>
                  <a:srgbClr val="0000FF"/>
                </a:solidFill>
              </a:rPr>
              <a:t>[i],.0000001),.999999</a:t>
            </a:r>
            <a:r>
              <a:rPr lang="es-CL" sz="2200" dirty="0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83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81000"/>
            <a:ext cx="8991600" cy="162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799"/>
            <a:ext cx="4267200" cy="204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3307556"/>
            <a:ext cx="4248537" cy="355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3886200"/>
            <a:ext cx="57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forb</a:t>
            </a:r>
            <a:endParaRPr lang="es-CL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9068" y="4355068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grass</a:t>
            </a:r>
            <a:endParaRPr lang="es-CL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668" y="388620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shrub</a:t>
            </a:r>
            <a:endParaRPr lang="es-CL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4331" y="3886200"/>
            <a:ext cx="56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tree</a:t>
            </a:r>
            <a:endParaRPr lang="es-C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915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# Likelihood</a:t>
            </a:r>
            <a:endParaRPr lang="es-CL" sz="2000" dirty="0">
              <a:solidFill>
                <a:srgbClr val="0000FF"/>
              </a:solidFill>
            </a:endParaRPr>
          </a:p>
          <a:p>
            <a:r>
              <a:rPr lang="en-US" sz="2000" dirty="0"/>
              <a:t>for (i in 1:nsites) {</a:t>
            </a:r>
            <a:r>
              <a:rPr lang="en-US" sz="2000" dirty="0">
                <a:solidFill>
                  <a:srgbClr val="0000FF"/>
                </a:solidFill>
              </a:rPr>
              <a:t># Loop over sites</a:t>
            </a:r>
            <a:endParaRPr lang="es-CL" sz="2000" dirty="0">
              <a:solidFill>
                <a:srgbClr val="0000FF"/>
              </a:solidFill>
            </a:endParaRPr>
          </a:p>
          <a:p>
            <a:r>
              <a:rPr lang="en-US" sz="2000" dirty="0"/>
              <a:t>  for(k in 1:nspecies){</a:t>
            </a:r>
            <a:r>
              <a:rPr lang="en-US" sz="2000" dirty="0">
                <a:solidFill>
                  <a:srgbClr val="0000FF"/>
                </a:solidFill>
              </a:rPr>
              <a:t># Loop over </a:t>
            </a:r>
            <a:r>
              <a:rPr lang="en-US" sz="2000" dirty="0" smtClean="0">
                <a:solidFill>
                  <a:srgbClr val="0000FF"/>
                </a:solidFill>
              </a:rPr>
              <a:t>species</a:t>
            </a:r>
            <a:endParaRPr lang="es-CL" sz="2000" dirty="0"/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# True state model for the partially observed true state</a:t>
            </a:r>
            <a:endParaRPr lang="es-CL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      # True occupancy z at site i for species k</a:t>
            </a:r>
            <a:endParaRPr lang="es-CL" sz="2000" dirty="0">
              <a:solidFill>
                <a:srgbClr val="0000FF"/>
              </a:solidFill>
            </a:endParaRPr>
          </a:p>
          <a:p>
            <a:r>
              <a:rPr lang="en-US" sz="2000" dirty="0"/>
              <a:t>       z[</a:t>
            </a:r>
            <a:r>
              <a:rPr lang="en-US" sz="2000" dirty="0" err="1"/>
              <a:t>i,k</a:t>
            </a:r>
            <a:r>
              <a:rPr lang="en-US" sz="2000" dirty="0"/>
              <a:t>] ~ </a:t>
            </a:r>
            <a:r>
              <a:rPr lang="en-US" sz="2000" dirty="0" err="1"/>
              <a:t>dbern</a:t>
            </a:r>
            <a:r>
              <a:rPr lang="en-US" sz="2000" dirty="0"/>
              <a:t>(psi[</a:t>
            </a:r>
            <a:r>
              <a:rPr lang="en-US" sz="2000" dirty="0" err="1"/>
              <a:t>i,k</a:t>
            </a:r>
            <a:r>
              <a:rPr lang="en-US" sz="2000" dirty="0"/>
              <a:t>])</a:t>
            </a:r>
            <a:endParaRPr lang="es-CL" sz="2000" dirty="0"/>
          </a:p>
          <a:p>
            <a:r>
              <a:rPr lang="en-US" sz="2000" dirty="0"/>
              <a:t>       </a:t>
            </a:r>
            <a:r>
              <a:rPr lang="en-US" sz="2000" dirty="0" err="1"/>
              <a:t>logit</a:t>
            </a:r>
            <a:r>
              <a:rPr lang="en-US" sz="2000" dirty="0"/>
              <a:t>(psi[</a:t>
            </a:r>
            <a:r>
              <a:rPr lang="en-US" sz="2000" dirty="0" err="1"/>
              <a:t>i,k</a:t>
            </a:r>
            <a:r>
              <a:rPr lang="en-US" sz="2000" dirty="0"/>
              <a:t>]) &lt;- </a:t>
            </a:r>
            <a:r>
              <a:rPr lang="en-US" sz="2000" dirty="0" err="1"/>
              <a:t>lpsi.lim</a:t>
            </a:r>
            <a:r>
              <a:rPr lang="en-US" sz="2000" dirty="0"/>
              <a:t>[</a:t>
            </a:r>
            <a:r>
              <a:rPr lang="en-US" sz="2000" dirty="0" err="1"/>
              <a:t>i,k</a:t>
            </a:r>
            <a:r>
              <a:rPr lang="en-US" sz="2000" dirty="0"/>
              <a:t>]</a:t>
            </a:r>
            <a:endParaRPr lang="es-CL" sz="2000" dirty="0"/>
          </a:p>
          <a:p>
            <a:r>
              <a:rPr lang="en-US" sz="2000" dirty="0"/>
              <a:t>       </a:t>
            </a:r>
            <a:r>
              <a:rPr lang="en-US" sz="2000" dirty="0" err="1"/>
              <a:t>lpsi.lim</a:t>
            </a:r>
            <a:r>
              <a:rPr lang="en-US" sz="2000" dirty="0"/>
              <a:t>[</a:t>
            </a:r>
            <a:r>
              <a:rPr lang="en-US" sz="2000" dirty="0" err="1"/>
              <a:t>i,k</a:t>
            </a:r>
            <a:r>
              <a:rPr lang="en-US" sz="2000" dirty="0"/>
              <a:t>] &lt;- min(999, max(-999, </a:t>
            </a:r>
            <a:r>
              <a:rPr lang="en-US" sz="2000" dirty="0" err="1"/>
              <a:t>lpsi</a:t>
            </a:r>
            <a:r>
              <a:rPr lang="en-US" sz="2000" dirty="0"/>
              <a:t>[</a:t>
            </a:r>
            <a:r>
              <a:rPr lang="en-US" sz="2000" dirty="0" err="1"/>
              <a:t>i,k</a:t>
            </a:r>
            <a:r>
              <a:rPr lang="en-US" sz="2000" dirty="0" smtClean="0"/>
              <a:t>])) # bound</a:t>
            </a:r>
          </a:p>
          <a:p>
            <a:r>
              <a:rPr lang="en-US" sz="2000" dirty="0" smtClean="0"/>
              <a:t>       </a:t>
            </a:r>
            <a:r>
              <a:rPr lang="en-US" sz="2000" dirty="0" smtClean="0">
                <a:solidFill>
                  <a:srgbClr val="0000FF"/>
                </a:solidFill>
              </a:rPr>
              <a:t># the effects of elevation and average occupancy differ by species</a:t>
            </a:r>
            <a:endParaRPr lang="es-CL" sz="2000" dirty="0">
              <a:solidFill>
                <a:srgbClr val="0000FF"/>
              </a:solidFill>
            </a:endParaRPr>
          </a:p>
          <a:p>
            <a:r>
              <a:rPr lang="en-US" sz="2000" dirty="0"/>
              <a:t>       </a:t>
            </a:r>
            <a:r>
              <a:rPr lang="en-US" sz="2000" dirty="0" err="1"/>
              <a:t>lpsi</a:t>
            </a:r>
            <a:r>
              <a:rPr lang="en-US" sz="2000" dirty="0"/>
              <a:t>[</a:t>
            </a:r>
            <a:r>
              <a:rPr lang="en-US" sz="2000" dirty="0" err="1"/>
              <a:t>i,k</a:t>
            </a:r>
            <a:r>
              <a:rPr lang="en-US" sz="2000" dirty="0"/>
              <a:t>] &lt;- alpha0[k] + alpha1[k] * </a:t>
            </a:r>
            <a:r>
              <a:rPr lang="en-US" sz="2000" dirty="0" err="1"/>
              <a:t>elev</a:t>
            </a:r>
            <a:r>
              <a:rPr lang="en-US" sz="2000" dirty="0"/>
              <a:t>[i] + alpha2[k] * elev2[i] </a:t>
            </a:r>
            <a:endParaRPr lang="es-CL" sz="2000" dirty="0"/>
          </a:p>
          <a:p>
            <a:r>
              <a:rPr lang="en-US" sz="2000" dirty="0"/>
              <a:t> </a:t>
            </a:r>
            <a:endParaRPr lang="es-CL" sz="2000" dirty="0"/>
          </a:p>
          <a:p>
            <a:r>
              <a:rPr lang="en-US" sz="2000" dirty="0"/>
              <a:t>       for (j in 1:nreps</a:t>
            </a:r>
            <a:r>
              <a:rPr lang="en-US" sz="2000" dirty="0">
                <a:solidFill>
                  <a:srgbClr val="0000FF"/>
                </a:solidFill>
              </a:rPr>
              <a:t>){# Loop over surveys</a:t>
            </a:r>
            <a:endParaRPr lang="es-CL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         # Observation model for the actual observations</a:t>
            </a:r>
            <a:endParaRPr lang="es-CL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         # Detection-</a:t>
            </a:r>
            <a:r>
              <a:rPr lang="en-US" sz="2000" dirty="0" err="1">
                <a:solidFill>
                  <a:srgbClr val="0000FF"/>
                </a:solidFill>
              </a:rPr>
              <a:t>nondetection</a:t>
            </a:r>
            <a:r>
              <a:rPr lang="en-US" sz="2000" dirty="0">
                <a:solidFill>
                  <a:srgbClr val="0000FF"/>
                </a:solidFill>
              </a:rPr>
              <a:t> at i and j</a:t>
            </a:r>
            <a:endParaRPr lang="es-CL" sz="2000" dirty="0">
              <a:solidFill>
                <a:srgbClr val="0000FF"/>
              </a:solidFill>
            </a:endParaRPr>
          </a:p>
          <a:p>
            <a:r>
              <a:rPr lang="en-US" sz="2000" dirty="0"/>
              <a:t>          y[</a:t>
            </a:r>
            <a:r>
              <a:rPr lang="en-US" sz="2000" dirty="0" err="1"/>
              <a:t>i,k,j</a:t>
            </a:r>
            <a:r>
              <a:rPr lang="en-US" sz="2000" dirty="0"/>
              <a:t>] ~ </a:t>
            </a:r>
            <a:r>
              <a:rPr lang="en-US" sz="2000" dirty="0" err="1"/>
              <a:t>dbern</a:t>
            </a:r>
            <a:r>
              <a:rPr lang="en-US" sz="2000" dirty="0"/>
              <a:t>(</a:t>
            </a:r>
            <a:r>
              <a:rPr lang="en-US" sz="2000" dirty="0" err="1"/>
              <a:t>mu.p</a:t>
            </a:r>
            <a:r>
              <a:rPr lang="en-US" sz="2000" dirty="0"/>
              <a:t>[</a:t>
            </a:r>
            <a:r>
              <a:rPr lang="en-US" sz="2000" dirty="0" err="1"/>
              <a:t>i,k,j</a:t>
            </a:r>
            <a:r>
              <a:rPr lang="en-US" sz="2000" dirty="0"/>
              <a:t>])</a:t>
            </a:r>
            <a:endParaRPr lang="es-CL" sz="2000" dirty="0"/>
          </a:p>
          <a:p>
            <a:r>
              <a:rPr lang="en-US" sz="2000" dirty="0"/>
              <a:t>          </a:t>
            </a:r>
            <a:r>
              <a:rPr lang="en-US" sz="2000" dirty="0" err="1"/>
              <a:t>mu.p</a:t>
            </a:r>
            <a:r>
              <a:rPr lang="en-US" sz="2000" dirty="0"/>
              <a:t>[</a:t>
            </a:r>
            <a:r>
              <a:rPr lang="en-US" sz="2000" dirty="0" err="1"/>
              <a:t>i,k,j</a:t>
            </a:r>
            <a:r>
              <a:rPr lang="en-US" sz="2000" dirty="0"/>
              <a:t>] &lt;- z[</a:t>
            </a:r>
            <a:r>
              <a:rPr lang="en-US" sz="2000" dirty="0" err="1"/>
              <a:t>i,k</a:t>
            </a:r>
            <a:r>
              <a:rPr lang="en-US" sz="2000" dirty="0"/>
              <a:t>] * p[</a:t>
            </a:r>
            <a:r>
              <a:rPr lang="en-US" sz="2000" dirty="0" err="1"/>
              <a:t>i,k,j</a:t>
            </a:r>
            <a:r>
              <a:rPr lang="en-US" sz="2000" dirty="0" smtClean="0"/>
              <a:t>]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dirty="0" smtClean="0">
                <a:solidFill>
                  <a:srgbClr val="0000FF"/>
                </a:solidFill>
              </a:rPr>
              <a:t>  # probability of detection</a:t>
            </a:r>
            <a:endParaRPr lang="es-CL" sz="2000" dirty="0">
              <a:solidFill>
                <a:srgbClr val="0000FF"/>
              </a:solidFill>
            </a:endParaRPr>
          </a:p>
          <a:p>
            <a:r>
              <a:rPr lang="en-US" sz="2000" dirty="0"/>
              <a:t>          </a:t>
            </a:r>
            <a:r>
              <a:rPr lang="en-US" sz="2000" dirty="0" err="1"/>
              <a:t>logit</a:t>
            </a:r>
            <a:r>
              <a:rPr lang="en-US" sz="2000" dirty="0"/>
              <a:t>(p[</a:t>
            </a:r>
            <a:r>
              <a:rPr lang="en-US" sz="2000" dirty="0" err="1"/>
              <a:t>i,k,j</a:t>
            </a:r>
            <a:r>
              <a:rPr lang="en-US" sz="2000" dirty="0"/>
              <a:t>]) &lt;-  beta1[k] + beta2[k] * DATES[</a:t>
            </a:r>
            <a:r>
              <a:rPr lang="en-US" sz="2000" dirty="0" err="1"/>
              <a:t>i,j</a:t>
            </a:r>
            <a:r>
              <a:rPr lang="en-US" sz="2000" dirty="0"/>
              <a:t>] + beta3[k] * pow(DATES[</a:t>
            </a:r>
            <a:r>
              <a:rPr lang="en-US" sz="2000" dirty="0" err="1"/>
              <a:t>i,j</a:t>
            </a:r>
            <a:r>
              <a:rPr lang="en-US" sz="2000" dirty="0"/>
              <a:t>], 2)</a:t>
            </a:r>
            <a:endParaRPr lang="es-CL" sz="2000" dirty="0"/>
          </a:p>
          <a:p>
            <a:r>
              <a:rPr lang="en-US" sz="2000" dirty="0"/>
              <a:t>       }</a:t>
            </a:r>
            <a:endParaRPr lang="es-CL" sz="2000" dirty="0"/>
          </a:p>
          <a:p>
            <a:r>
              <a:rPr lang="en-US" sz="2000" dirty="0"/>
              <a:t>    </a:t>
            </a:r>
            <a:r>
              <a:rPr lang="en-US" sz="2000" dirty="0" smtClean="0"/>
              <a:t>}}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8210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Mark-recapture models</a:t>
            </a:r>
            <a:endParaRPr lang="es-CL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The problem of occupancy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84237"/>
            <a:ext cx="9067800" cy="4525963"/>
          </a:xfrm>
        </p:spPr>
        <p:txBody>
          <a:bodyPr>
            <a:noAutofit/>
          </a:bodyPr>
          <a:lstStyle/>
          <a:p>
            <a:r>
              <a:rPr lang="en-US" sz="2200" dirty="0"/>
              <a:t>We want to understand what controls </a:t>
            </a:r>
            <a:r>
              <a:rPr lang="en-US" sz="2200" i="1" dirty="0"/>
              <a:t>presence or absence </a:t>
            </a:r>
            <a:r>
              <a:rPr lang="en-US" sz="2200" dirty="0"/>
              <a:t>of </a:t>
            </a:r>
            <a:r>
              <a:rPr lang="en-US" sz="2200" dirty="0" smtClean="0"/>
              <a:t>individuals or categories</a:t>
            </a:r>
            <a:r>
              <a:rPr lang="en-US" sz="2200" dirty="0"/>
              <a:t>, e.g</a:t>
            </a:r>
            <a:r>
              <a:rPr lang="en-US" sz="2200" dirty="0" smtClean="0"/>
              <a:t>., invasive </a:t>
            </a:r>
            <a:r>
              <a:rPr lang="en-US" sz="2200" dirty="0"/>
              <a:t>species within different </a:t>
            </a:r>
            <a:r>
              <a:rPr lang="en-US" sz="2200" dirty="0" smtClean="0"/>
              <a:t>communities, </a:t>
            </a:r>
            <a:r>
              <a:rPr lang="es-CL" sz="2200" dirty="0" err="1" smtClean="0"/>
              <a:t>seedlings</a:t>
            </a:r>
            <a:r>
              <a:rPr lang="es-CL" sz="2200" dirty="0" smtClean="0"/>
              <a:t> </a:t>
            </a:r>
            <a:r>
              <a:rPr lang="es-CL" sz="2200" dirty="0" err="1"/>
              <a:t>within</a:t>
            </a:r>
            <a:r>
              <a:rPr lang="es-CL" sz="2200" dirty="0"/>
              <a:t> </a:t>
            </a:r>
            <a:r>
              <a:rPr lang="es-CL" sz="2200" dirty="0" err="1"/>
              <a:t>distance</a:t>
            </a:r>
            <a:r>
              <a:rPr lang="es-CL" sz="2200" dirty="0"/>
              <a:t> </a:t>
            </a:r>
            <a:r>
              <a:rPr lang="es-CL" sz="2200" dirty="0" err="1" smtClean="0"/>
              <a:t>bins</a:t>
            </a:r>
            <a:r>
              <a:rPr lang="es-CL" sz="2200" dirty="0" smtClean="0"/>
              <a:t>, </a:t>
            </a:r>
            <a:r>
              <a:rPr lang="en-US" sz="2200" dirty="0" smtClean="0"/>
              <a:t>nitrogen </a:t>
            </a:r>
            <a:r>
              <a:rPr lang="en-US" sz="2200" dirty="0"/>
              <a:t>fixers within soil </a:t>
            </a:r>
            <a:r>
              <a:rPr lang="en-US" sz="2200" dirty="0" smtClean="0"/>
              <a:t>types.</a:t>
            </a:r>
            <a:endParaRPr lang="en-US" sz="2200" dirty="0"/>
          </a:p>
          <a:p>
            <a:r>
              <a:rPr lang="en-US" sz="2200" dirty="0" smtClean="0"/>
              <a:t>We </a:t>
            </a:r>
            <a:r>
              <a:rPr lang="en-US" sz="2200" dirty="0"/>
              <a:t>have a problem with interpreting absence</a:t>
            </a:r>
            <a:r>
              <a:rPr lang="en-US" sz="2200" dirty="0" smtClean="0"/>
              <a:t>:</a:t>
            </a:r>
          </a:p>
          <a:p>
            <a:pPr lvl="1"/>
            <a:r>
              <a:rPr lang="en-US" sz="2200" dirty="0" smtClean="0"/>
              <a:t> </a:t>
            </a:r>
            <a:r>
              <a:rPr lang="en-US" sz="2200" dirty="0"/>
              <a:t>The </a:t>
            </a:r>
            <a:r>
              <a:rPr lang="en-US" sz="2200" dirty="0" smtClean="0"/>
              <a:t>individual/category </a:t>
            </a:r>
            <a:r>
              <a:rPr lang="en-US" sz="2200" dirty="0"/>
              <a:t>is truly </a:t>
            </a:r>
            <a:r>
              <a:rPr lang="en-US" sz="2200" dirty="0" smtClean="0"/>
              <a:t>absent.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individual is present but we fail to observe it (</a:t>
            </a:r>
            <a:r>
              <a:rPr lang="en-US" sz="2200" dirty="0" err="1"/>
              <a:t>i.e</a:t>
            </a:r>
            <a:r>
              <a:rPr lang="en-US" sz="2200" dirty="0"/>
              <a:t>, a </a:t>
            </a:r>
            <a:r>
              <a:rPr lang="en-US" sz="2200" dirty="0" smtClean="0"/>
              <a:t>false </a:t>
            </a:r>
            <a:r>
              <a:rPr lang="es-CL" sz="2200" dirty="0" err="1" smtClean="0"/>
              <a:t>negative</a:t>
            </a:r>
            <a:r>
              <a:rPr lang="es-CL" sz="2200" dirty="0"/>
              <a:t>)</a:t>
            </a:r>
          </a:p>
          <a:p>
            <a:r>
              <a:rPr lang="en-US" sz="2200" dirty="0" smtClean="0"/>
              <a:t>We </a:t>
            </a:r>
            <a:r>
              <a:rPr lang="en-US" sz="2200" dirty="0"/>
              <a:t>often want to explain spatial and temporal variation in </a:t>
            </a:r>
            <a:r>
              <a:rPr lang="en-US" sz="2200" dirty="0" smtClean="0"/>
              <a:t>the </a:t>
            </a:r>
            <a:r>
              <a:rPr lang="es-CL" sz="2200" dirty="0" err="1" smtClean="0"/>
              <a:t>observations</a:t>
            </a:r>
            <a:r>
              <a:rPr lang="es-CL" sz="2200" dirty="0" smtClean="0"/>
              <a:t> </a:t>
            </a:r>
            <a:r>
              <a:rPr lang="es-CL" sz="2200" dirty="0" err="1"/>
              <a:t>using</a:t>
            </a:r>
            <a:r>
              <a:rPr lang="es-CL" sz="2200" dirty="0"/>
              <a:t> a </a:t>
            </a:r>
            <a:r>
              <a:rPr lang="es-CL" sz="2200" dirty="0" err="1"/>
              <a:t>model</a:t>
            </a:r>
            <a:r>
              <a:rPr lang="es-CL" sz="2200" dirty="0"/>
              <a:t>.</a:t>
            </a:r>
          </a:p>
          <a:p>
            <a:r>
              <a:rPr lang="en-US" sz="2200" dirty="0" smtClean="0"/>
              <a:t>We </a:t>
            </a:r>
            <a:r>
              <a:rPr lang="en-US" sz="2200" dirty="0"/>
              <a:t>need to estimate uncertainty due </a:t>
            </a:r>
            <a:r>
              <a:rPr lang="en-US" sz="2200" dirty="0" smtClean="0"/>
              <a:t>to</a:t>
            </a:r>
          </a:p>
          <a:p>
            <a:pPr lvl="1"/>
            <a:r>
              <a:rPr lang="en-US" sz="2200" dirty="0" smtClean="0"/>
              <a:t> </a:t>
            </a:r>
            <a:r>
              <a:rPr lang="en-US" sz="2200" dirty="0"/>
              <a:t>The failure of our model to truly portray spatial and </a:t>
            </a:r>
            <a:r>
              <a:rPr lang="en-US" sz="2200" dirty="0" smtClean="0"/>
              <a:t>temporal </a:t>
            </a:r>
            <a:r>
              <a:rPr lang="es-CL" sz="2200" dirty="0" err="1" smtClean="0"/>
              <a:t>variation</a:t>
            </a:r>
            <a:r>
              <a:rPr lang="es-CL" sz="2200" dirty="0" smtClean="0"/>
              <a:t> </a:t>
            </a:r>
            <a:r>
              <a:rPr lang="es-CL" sz="2200" dirty="0"/>
              <a:t>in </a:t>
            </a:r>
            <a:r>
              <a:rPr lang="es-CL" sz="2200" dirty="0" err="1"/>
              <a:t>occupancy</a:t>
            </a:r>
            <a:r>
              <a:rPr lang="es-CL" sz="2200" dirty="0" smtClean="0"/>
              <a:t>.</a:t>
            </a:r>
          </a:p>
          <a:p>
            <a:pPr lvl="1"/>
            <a:r>
              <a:rPr lang="en-US" sz="2200" dirty="0" smtClean="0"/>
              <a:t> </a:t>
            </a:r>
            <a:r>
              <a:rPr lang="en-US" sz="2200" dirty="0"/>
              <a:t>The uncertainty in our observations arising because we fail to </a:t>
            </a:r>
            <a:r>
              <a:rPr lang="en-US" sz="2200" dirty="0" smtClean="0"/>
              <a:t>observe </a:t>
            </a:r>
            <a:r>
              <a:rPr lang="es-CL" sz="2200" dirty="0" err="1" smtClean="0"/>
              <a:t>occupancy</a:t>
            </a:r>
            <a:r>
              <a:rPr lang="es-CL" sz="2200" dirty="0" smtClean="0"/>
              <a:t> </a:t>
            </a:r>
            <a:r>
              <a:rPr lang="es-CL" sz="2200" dirty="0" err="1"/>
              <a:t>without</a:t>
            </a:r>
            <a:r>
              <a:rPr lang="es-CL" sz="2200" dirty="0"/>
              <a:t> error.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18674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State-space models:</a:t>
            </a:r>
            <a:br>
              <a:rPr lang="en-GB" dirty="0" smtClean="0"/>
            </a:br>
            <a:r>
              <a:rPr lang="en-GB" dirty="0" smtClean="0"/>
              <a:t>Hierarchies for dynamic processes</a:t>
            </a:r>
            <a:endParaRPr lang="en-GB" dirty="0"/>
          </a:p>
        </p:txBody>
      </p:sp>
      <p:pic>
        <p:nvPicPr>
          <p:cNvPr id="3" name="Picture 2" descr="http://img3.wikia.nocookie.net/__cb20070217145939/starwars/images/1/14/Air_y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38324"/>
            <a:ext cx="70199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3949" y="5562600"/>
            <a:ext cx="5257080" cy="461665"/>
          </a:xfrm>
          <a:prstGeom prst="rect">
            <a:avLst/>
          </a:prstGeom>
          <a:solidFill>
            <a:srgbClr val="FFFF00"/>
          </a:solidFill>
          <a:effectLst>
            <a:glow rad="215900">
              <a:srgbClr val="FFFF00">
                <a:alpha val="43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secret weapons of Bayesian masters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7098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State-space models are hierarchical models</a:t>
            </a:r>
            <a:br>
              <a:rPr lang="en-US" dirty="0" smtClean="0"/>
            </a:br>
            <a:r>
              <a:rPr lang="en-GB" dirty="0" smtClean="0"/>
              <a:t>that include time</a:t>
            </a:r>
            <a:endParaRPr lang="en-GB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830402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3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Why state-space models?</a:t>
            </a:r>
            <a:endParaRPr lang="en-GB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3222" t="3318" r="12434" b="15476"/>
          <a:stretch/>
        </p:blipFill>
        <p:spPr bwMode="auto">
          <a:xfrm>
            <a:off x="632594" y="1337732"/>
            <a:ext cx="7520806" cy="534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53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Occupancy as a state-space model</a:t>
            </a:r>
            <a:endParaRPr lang="es-CL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072438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9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Occupancy as a state-space model</a:t>
            </a:r>
            <a:endParaRPr lang="es-CL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6" y="1524000"/>
            <a:ext cx="8396064" cy="431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4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structure and notation</a:t>
            </a:r>
            <a:endParaRPr lang="es-CL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322344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4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general state-space framework</a:t>
            </a:r>
            <a:endParaRPr lang="es-CL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193881" cy="471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4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general state-space framework</a:t>
            </a:r>
            <a:endParaRPr lang="es-CL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4" y="1676400"/>
            <a:ext cx="687934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5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examples using mark-recapture data</a:t>
            </a:r>
            <a:endParaRPr lang="es-CL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Individuals are captured, marked and recaptured (or re-observed) </a:t>
            </a:r>
            <a:r>
              <a:rPr lang="en-US" sz="2400" dirty="0" smtClean="0"/>
              <a:t>at </a:t>
            </a:r>
            <a:r>
              <a:rPr lang="es-CL" sz="2400" dirty="0" err="1" smtClean="0"/>
              <a:t>several</a:t>
            </a:r>
            <a:r>
              <a:rPr lang="es-CL" sz="2400" dirty="0" smtClean="0"/>
              <a:t> </a:t>
            </a:r>
            <a:r>
              <a:rPr lang="es-CL" sz="2400" dirty="0" err="1"/>
              <a:t>points</a:t>
            </a:r>
            <a:r>
              <a:rPr lang="es-CL" sz="2400" dirty="0"/>
              <a:t> in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want to estimate parameters governing state </a:t>
            </a:r>
            <a:r>
              <a:rPr lang="en-US" sz="2400" dirty="0" smtClean="0"/>
              <a:t>transitions, i.e. probabilities </a:t>
            </a:r>
            <a:r>
              <a:rPr lang="en-US" sz="2400" dirty="0"/>
              <a:t>of survival, movements among habitats, transmission </a:t>
            </a:r>
            <a:r>
              <a:rPr lang="en-US" sz="2400" dirty="0" smtClean="0"/>
              <a:t>of </a:t>
            </a:r>
            <a:r>
              <a:rPr lang="es-CL" sz="2400" dirty="0" err="1" smtClean="0"/>
              <a:t>disease</a:t>
            </a:r>
            <a:r>
              <a:rPr lang="es-CL" sz="2400" dirty="0"/>
              <a:t>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have the problem of estimating these parameters in the face </a:t>
            </a:r>
            <a:r>
              <a:rPr lang="en-US" sz="2400" dirty="0" smtClean="0"/>
              <a:t>of incomplete </a:t>
            </a:r>
            <a:r>
              <a:rPr lang="en-US" sz="2400" dirty="0"/>
              <a:t>observations--not all states are observed in all individuals </a:t>
            </a:r>
            <a:r>
              <a:rPr lang="en-US" sz="2400" dirty="0" smtClean="0"/>
              <a:t>at </a:t>
            </a:r>
            <a:r>
              <a:rPr lang="es-CL" sz="2400" dirty="0" err="1" smtClean="0"/>
              <a:t>all</a:t>
            </a:r>
            <a:r>
              <a:rPr lang="es-CL" sz="2400" dirty="0" smtClean="0"/>
              <a:t> </a:t>
            </a:r>
            <a:r>
              <a:rPr lang="es-CL" sz="2400" dirty="0" err="1"/>
              <a:t>sampling</a:t>
            </a:r>
            <a:r>
              <a:rPr lang="es-CL" sz="2400" dirty="0"/>
              <a:t> </a:t>
            </a:r>
            <a:r>
              <a:rPr lang="es-CL" sz="2400" dirty="0" err="1"/>
              <a:t>periods</a:t>
            </a:r>
            <a:r>
              <a:rPr lang="es-CL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many idiosyncrasies among methods for observation and </a:t>
            </a:r>
            <a:r>
              <a:rPr lang="en-US" sz="2400" dirty="0" smtClean="0"/>
              <a:t>the biology </a:t>
            </a:r>
            <a:r>
              <a:rPr lang="en-US" sz="2400" dirty="0"/>
              <a:t>of states of interest demand a flexible, </a:t>
            </a:r>
            <a:r>
              <a:rPr lang="en-US" sz="2400" dirty="0" smtClean="0"/>
              <a:t>principles-based </a:t>
            </a:r>
            <a:r>
              <a:rPr lang="es-CL" sz="2400" dirty="0" err="1" smtClean="0"/>
              <a:t>approach</a:t>
            </a:r>
            <a:r>
              <a:rPr lang="es-CL" sz="2400" dirty="0" smtClean="0"/>
              <a:t> </a:t>
            </a:r>
            <a:r>
              <a:rPr lang="es-CL" sz="2400" dirty="0" err="1"/>
              <a:t>to</a:t>
            </a:r>
            <a:r>
              <a:rPr lang="es-CL" sz="2400" dirty="0"/>
              <a:t> </a:t>
            </a:r>
            <a:r>
              <a:rPr lang="es-CL" sz="2400" dirty="0" err="1"/>
              <a:t>analysis</a:t>
            </a:r>
            <a:r>
              <a:rPr lang="es-CL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data on each individual (i.e., the </a:t>
            </a:r>
            <a:r>
              <a:rPr lang="en-US" sz="2400" b="1" dirty="0" err="1"/>
              <a:t>yi</a:t>
            </a:r>
            <a:r>
              <a:rPr lang="en-US" sz="2400" b="1" dirty="0"/>
              <a:t> </a:t>
            </a:r>
            <a:r>
              <a:rPr lang="en-US" sz="2400" dirty="0"/>
              <a:t>) are known as </a:t>
            </a:r>
            <a:r>
              <a:rPr lang="en-US" sz="2400" u="sng" dirty="0"/>
              <a:t>capture histories</a:t>
            </a:r>
            <a:r>
              <a:rPr lang="en-US" sz="2400" dirty="0"/>
              <a:t>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5711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simplest case</a:t>
            </a:r>
            <a:endParaRPr lang="es-CL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" y="1120200"/>
            <a:ext cx="8305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want to estimate the probability of survival, </a:t>
            </a:r>
            <a:r>
              <a:rPr lang="en-US" sz="2200" dirty="0">
                <a:sym typeface="Symbol"/>
              </a:rPr>
              <a:t></a:t>
            </a:r>
            <a:r>
              <a:rPr lang="en-US" sz="2200" dirty="0" smtClean="0"/>
              <a:t>,and </a:t>
            </a:r>
            <a:r>
              <a:rPr lang="en-US" sz="2200" dirty="0"/>
              <a:t>the </a:t>
            </a:r>
            <a:r>
              <a:rPr lang="en-US" sz="2200" dirty="0" err="1"/>
              <a:t>probablity</a:t>
            </a:r>
            <a:r>
              <a:rPr lang="en-US" sz="2200" dirty="0"/>
              <a:t> of detection given that the animal is alive, </a:t>
            </a:r>
            <a:r>
              <a:rPr lang="en-US" sz="2200" i="1" dirty="0"/>
              <a:t>p</a:t>
            </a:r>
            <a:r>
              <a:rPr lang="en-US" sz="2200" i="1" baseline="-25000" dirty="0"/>
              <a:t>a</a:t>
            </a:r>
            <a:r>
              <a:rPr lang="en-US" sz="2200" i="1" dirty="0"/>
              <a:t> </a:t>
            </a:r>
            <a:r>
              <a:rPr lang="en-US" sz="2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There </a:t>
            </a:r>
            <a:r>
              <a:rPr lang="en-US" sz="2200" dirty="0"/>
              <a:t>is one state (alive or not alive) represented by a vector of </a:t>
            </a:r>
            <a:r>
              <a:rPr lang="en-US" sz="2200" dirty="0" smtClean="0"/>
              <a:t>1's and </a:t>
            </a:r>
            <a:r>
              <a:rPr lang="en-US" sz="2200" dirty="0"/>
              <a:t>0's. So, the true state for a single </a:t>
            </a:r>
            <a:r>
              <a:rPr lang="en-US" sz="2200" dirty="0" smtClean="0"/>
              <a:t>individual </a:t>
            </a:r>
            <a:r>
              <a:rPr lang="en-US" sz="2200" dirty="0"/>
              <a:t>over four sampling </a:t>
            </a:r>
            <a:r>
              <a:rPr lang="en-US" sz="2200" dirty="0" smtClean="0"/>
              <a:t>periods </a:t>
            </a:r>
            <a:r>
              <a:rPr lang="es-CL" sz="2200" dirty="0" err="1" smtClean="0"/>
              <a:t>would</a:t>
            </a:r>
            <a:r>
              <a:rPr lang="es-CL" sz="2200" dirty="0" smtClean="0"/>
              <a:t> </a:t>
            </a:r>
            <a:r>
              <a:rPr lang="es-CL" sz="2200" dirty="0"/>
              <a:t>be </a:t>
            </a:r>
            <a:r>
              <a:rPr lang="es-CL" sz="2200" dirty="0" err="1"/>
              <a:t>represented</a:t>
            </a:r>
            <a:r>
              <a:rPr lang="es-CL" sz="2200" dirty="0"/>
              <a:t> as</a:t>
            </a:r>
            <a:r>
              <a:rPr lang="es-CL" sz="2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200" dirty="0"/>
          </a:p>
          <a:p>
            <a:r>
              <a:rPr lang="es-CL" sz="2200" b="1" dirty="0" smtClean="0"/>
              <a:t>	x</a:t>
            </a:r>
            <a:r>
              <a:rPr lang="es-CL" sz="2200" dirty="0"/>
              <a:t>[,</a:t>
            </a:r>
            <a:r>
              <a:rPr lang="es-CL" sz="2200" i="1" dirty="0"/>
              <a:t>t </a:t>
            </a:r>
            <a:r>
              <a:rPr lang="es-CL" sz="2200" dirty="0"/>
              <a:t>,</a:t>
            </a:r>
            <a:r>
              <a:rPr lang="es-CL" sz="2200" i="1" dirty="0"/>
              <a:t>i </a:t>
            </a:r>
            <a:r>
              <a:rPr lang="es-CL" sz="2200" dirty="0"/>
              <a:t>] </a:t>
            </a:r>
            <a:r>
              <a:rPr lang="es-CL" sz="2200" dirty="0" smtClean="0"/>
              <a:t>=[ </a:t>
            </a:r>
            <a:r>
              <a:rPr lang="es-CL" sz="2200" dirty="0"/>
              <a:t>1 1 1 </a:t>
            </a:r>
            <a:r>
              <a:rPr lang="es-CL" sz="2200" dirty="0" smtClean="0"/>
              <a:t>0] </a:t>
            </a:r>
          </a:p>
          <a:p>
            <a:endParaRPr lang="es-CL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only information we get about the individual is by recapturing it, which </a:t>
            </a:r>
            <a:r>
              <a:rPr lang="en-US" sz="2200" dirty="0" smtClean="0"/>
              <a:t>can only </a:t>
            </a:r>
            <a:r>
              <a:rPr lang="en-US" sz="2200" dirty="0"/>
              <a:t>occur if it is alive. The capture history might be something like</a:t>
            </a:r>
            <a:r>
              <a:rPr lang="en-US" sz="2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fr-FR" sz="2200" b="1" dirty="0" smtClean="0"/>
              <a:t>	y</a:t>
            </a:r>
            <a:r>
              <a:rPr lang="fr-FR" sz="2200" dirty="0"/>
              <a:t>[,</a:t>
            </a:r>
            <a:r>
              <a:rPr lang="fr-FR" sz="2200" i="1" dirty="0"/>
              <a:t>t </a:t>
            </a:r>
            <a:r>
              <a:rPr lang="fr-FR" sz="2200" dirty="0"/>
              <a:t>,</a:t>
            </a:r>
            <a:r>
              <a:rPr lang="fr-FR" sz="2200" i="1" dirty="0"/>
              <a:t>i </a:t>
            </a:r>
            <a:r>
              <a:rPr lang="fr-FR" sz="2200" dirty="0"/>
              <a:t>] = </a:t>
            </a:r>
            <a:r>
              <a:rPr lang="fr-FR" sz="2200" dirty="0" smtClean="0"/>
              <a:t>[1 </a:t>
            </a:r>
            <a:r>
              <a:rPr lang="fr-FR" sz="2200" dirty="0"/>
              <a:t>0 1 </a:t>
            </a:r>
            <a:r>
              <a:rPr lang="fr-FR" sz="2200" dirty="0" smtClean="0"/>
              <a:t>0] </a:t>
            </a:r>
          </a:p>
          <a:p>
            <a:endParaRPr lang="es-CL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problem is how to interpret 0’s at the end of the </a:t>
            </a:r>
            <a:r>
              <a:rPr lang="en-US" sz="2200" dirty="0" smtClean="0"/>
              <a:t>capture history</a:t>
            </a:r>
            <a:r>
              <a:rPr lang="en-US" sz="2200" dirty="0"/>
              <a:t>. Is the animal dead or did we simply fail to observe </a:t>
            </a:r>
            <a:r>
              <a:rPr lang="en-US" sz="2200" dirty="0" smtClean="0"/>
              <a:t>it?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5711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The willow tit</a:t>
            </a:r>
            <a:endParaRPr lang="en-GB" sz="3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1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Birds </a:t>
            </a:r>
            <a:r>
              <a:rPr lang="en-US" sz="2200" dirty="0"/>
              <a:t>on the alpine landscapes of </a:t>
            </a:r>
            <a:r>
              <a:rPr lang="en-US" sz="2200" dirty="0" smtClean="0"/>
              <a:t>Switzerland. We </a:t>
            </a:r>
            <a:r>
              <a:rPr lang="en-US" sz="2200" dirty="0"/>
              <a:t>are interested in how landscape characteristics influence habitat use by </a:t>
            </a:r>
            <a:r>
              <a:rPr lang="en-US" sz="2200" dirty="0" smtClean="0"/>
              <a:t>a rare </a:t>
            </a:r>
            <a:r>
              <a:rPr lang="en-US" sz="2200" dirty="0"/>
              <a:t>bird, the willow tit. There are </a:t>
            </a:r>
            <a:r>
              <a:rPr lang="en-US" sz="2200" b="1" dirty="0"/>
              <a:t>M</a:t>
            </a:r>
            <a:r>
              <a:rPr lang="en-US" sz="2200" dirty="0"/>
              <a:t> sites and we search each site </a:t>
            </a:r>
            <a:r>
              <a:rPr lang="en-US" sz="2200" b="1" dirty="0"/>
              <a:t>J</a:t>
            </a:r>
            <a:r>
              <a:rPr lang="en-US" sz="2200" dirty="0"/>
              <a:t> </a:t>
            </a:r>
            <a:r>
              <a:rPr lang="en-US" sz="2200" dirty="0" smtClean="0"/>
              <a:t>times looking </a:t>
            </a:r>
            <a:r>
              <a:rPr lang="en-US" sz="2200" dirty="0"/>
              <a:t>and listening for the bird. </a:t>
            </a:r>
            <a:r>
              <a:rPr lang="en-US" sz="2200" dirty="0" smtClean="0"/>
              <a:t>We </a:t>
            </a:r>
            <a:r>
              <a:rPr lang="en-US" sz="2200" dirty="0"/>
              <a:t>take observations for each site </a:t>
            </a:r>
            <a:r>
              <a:rPr lang="en-US" sz="2200" dirty="0" smtClean="0"/>
              <a:t>for each </a:t>
            </a:r>
            <a:r>
              <a:rPr lang="en-US" sz="2200" dirty="0"/>
              <a:t>time period recording 0 if </a:t>
            </a:r>
            <a:r>
              <a:rPr lang="en-US" sz="2200" dirty="0" smtClean="0"/>
              <a:t>the </a:t>
            </a:r>
            <a:r>
              <a:rPr lang="en-US" sz="2200" dirty="0"/>
              <a:t>bird was not observed and 1 if it </a:t>
            </a:r>
            <a:r>
              <a:rPr lang="en-US" sz="2200" dirty="0" smtClean="0"/>
              <a:t>was </a:t>
            </a:r>
            <a:r>
              <a:rPr lang="en-GB" sz="2200" dirty="0" smtClean="0"/>
              <a:t>observed.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US" sz="2200" dirty="0"/>
              <a:t>Our hypothesis was that the probability that the </a:t>
            </a:r>
            <a:r>
              <a:rPr lang="en-US" sz="2200" i="1" dirty="0" err="1"/>
              <a:t>i</a:t>
            </a:r>
            <a:r>
              <a:rPr lang="en-US" sz="2200" i="1" baseline="30000" dirty="0" err="1"/>
              <a:t>th</a:t>
            </a:r>
            <a:r>
              <a:rPr lang="en-US" sz="2200" dirty="0"/>
              <a:t> site was occupied </a:t>
            </a:r>
            <a:r>
              <a:rPr lang="en-US" sz="2200" dirty="0" smtClean="0"/>
              <a:t>was related </a:t>
            </a:r>
            <a:r>
              <a:rPr lang="en-US" sz="2200" dirty="0"/>
              <a:t>to its elevation and forest cover, both being quantitative </a:t>
            </a:r>
            <a:r>
              <a:rPr lang="en-US" sz="2200" dirty="0" smtClean="0"/>
              <a:t>variables. We </a:t>
            </a:r>
            <a:r>
              <a:rPr lang="en-US" sz="2200" dirty="0"/>
              <a:t>must account for the fact that a string of </a:t>
            </a:r>
            <a:r>
              <a:rPr lang="en-US" sz="2200" b="1" dirty="0"/>
              <a:t>J</a:t>
            </a:r>
            <a:r>
              <a:rPr lang="en-US" sz="2200" dirty="0"/>
              <a:t> 0’s for all visits to a site </a:t>
            </a:r>
            <a:r>
              <a:rPr lang="en-US" sz="2200" dirty="0" smtClean="0"/>
              <a:t>could mean </a:t>
            </a:r>
            <a:r>
              <a:rPr lang="en-US" sz="2200" dirty="0"/>
              <a:t>two things: the bird was absent from the site, or the bird was </a:t>
            </a:r>
            <a:r>
              <a:rPr lang="en-US" sz="2200" dirty="0" smtClean="0"/>
              <a:t>present and </a:t>
            </a:r>
            <a:r>
              <a:rPr lang="en-US" sz="2200" dirty="0"/>
              <a:t>unobserved. If we fail to account for these differences, we </a:t>
            </a:r>
            <a:r>
              <a:rPr lang="en-US" sz="2200" dirty="0" smtClean="0"/>
              <a:t>will </a:t>
            </a:r>
            <a:r>
              <a:rPr lang="en-GB" sz="2200" dirty="0" smtClean="0"/>
              <a:t>underestimate occupancy.</a:t>
            </a:r>
          </a:p>
          <a:p>
            <a:pPr>
              <a:buNone/>
            </a:pPr>
            <a:endParaRPr lang="en-GB" sz="2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GB" sz="2200" b="1" dirty="0" smtClean="0">
                <a:solidFill>
                  <a:srgbClr val="C00000"/>
                </a:solidFill>
              </a:rPr>
              <a:t>Data</a:t>
            </a:r>
            <a:r>
              <a:rPr lang="en-GB" sz="22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en-US" sz="2200" dirty="0" err="1" smtClean="0"/>
              <a:t>y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 </a:t>
            </a:r>
            <a:r>
              <a:rPr lang="en-US" sz="2200" i="1" dirty="0"/>
              <a:t>= the number of times that a bird was </a:t>
            </a:r>
            <a:r>
              <a:rPr lang="en-US" sz="2200" i="1" dirty="0" smtClean="0"/>
              <a:t>detected </a:t>
            </a:r>
            <a:r>
              <a:rPr lang="en-US" sz="2200" dirty="0" smtClean="0"/>
              <a:t>at </a:t>
            </a:r>
            <a:r>
              <a:rPr lang="en-US" sz="2200" dirty="0"/>
              <a:t>site </a:t>
            </a:r>
            <a:r>
              <a:rPr lang="en-US" sz="2200" i="1" dirty="0" err="1"/>
              <a:t>i</a:t>
            </a:r>
            <a:r>
              <a:rPr lang="en-US" sz="2200" i="1" dirty="0"/>
              <a:t> given </a:t>
            </a:r>
            <a:r>
              <a:rPr lang="en-US" sz="2200" i="1" dirty="0" err="1"/>
              <a:t>Ji</a:t>
            </a:r>
            <a:r>
              <a:rPr lang="en-US" sz="2200" i="1" dirty="0"/>
              <a:t> attempts to find the </a:t>
            </a:r>
            <a:r>
              <a:rPr lang="en-US" sz="2200" i="1" dirty="0" smtClean="0"/>
              <a:t>bird plus site covariates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034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914400"/>
            <a:ext cx="809625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1219200"/>
            <a:ext cx="4985905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TextBox 4"/>
          <p:cNvSpPr txBox="1"/>
          <p:nvPr/>
        </p:nvSpPr>
        <p:spPr>
          <a:xfrm>
            <a:off x="6096000" y="4191000"/>
            <a:ext cx="89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survival</a:t>
            </a:r>
            <a:endParaRPr lang="es-CL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202668"/>
            <a:ext cx="108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detection</a:t>
            </a:r>
            <a:endParaRPr lang="es-C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403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Data: The European dipper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/>
              <a:t>Data for 294 birds over 7 years, need first year observed for each individual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s-CL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3964"/>
              </p:ext>
            </p:extLst>
          </p:nvPr>
        </p:nvGraphicFramePr>
        <p:xfrm>
          <a:off x="457200" y="1724029"/>
          <a:ext cx="4343407" cy="383857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11705"/>
                <a:gridCol w="932036"/>
                <a:gridCol w="414238"/>
                <a:gridCol w="414238"/>
                <a:gridCol w="414238"/>
                <a:gridCol w="414238"/>
                <a:gridCol w="414238"/>
                <a:gridCol w="414238"/>
                <a:gridCol w="414238"/>
              </a:tblGrid>
              <a:tr h="348961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 dirty="0" err="1" smtClean="0">
                          <a:effectLst/>
                        </a:rPr>
                        <a:t>ind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first_yr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h1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h2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h3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h4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h5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h6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h7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1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1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2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1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3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1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4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1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5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1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6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1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7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1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8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1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9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1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 dirty="0">
                          <a:effectLst/>
                        </a:rPr>
                        <a:t>0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b="12433"/>
          <a:stretch/>
        </p:blipFill>
        <p:spPr bwMode="auto">
          <a:xfrm>
            <a:off x="5197703" y="4191000"/>
            <a:ext cx="326049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3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# </a:t>
            </a:r>
            <a:r>
              <a:rPr lang="es-CL" b="1" dirty="0" smtClean="0">
                <a:solidFill>
                  <a:srgbClr val="C00000"/>
                </a:solidFill>
              </a:rPr>
              <a:t>Mark-recapture </a:t>
            </a:r>
            <a:r>
              <a:rPr lang="es-CL" b="1" dirty="0" err="1">
                <a:solidFill>
                  <a:srgbClr val="C00000"/>
                </a:solidFill>
              </a:rPr>
              <a:t>analysis</a:t>
            </a:r>
            <a:r>
              <a:rPr lang="es-CL" b="1" dirty="0">
                <a:solidFill>
                  <a:srgbClr val="C00000"/>
                </a:solidFill>
              </a:rPr>
              <a:t> </a:t>
            </a:r>
            <a:r>
              <a:rPr lang="es-CL" b="1" dirty="0" err="1">
                <a:solidFill>
                  <a:srgbClr val="C00000"/>
                </a:solidFill>
              </a:rPr>
              <a:t>for</a:t>
            </a:r>
            <a:r>
              <a:rPr lang="es-CL" b="1" dirty="0">
                <a:solidFill>
                  <a:srgbClr val="C00000"/>
                </a:solidFill>
              </a:rPr>
              <a:t> </a:t>
            </a:r>
            <a:r>
              <a:rPr lang="es-CL" b="1" dirty="0" err="1">
                <a:solidFill>
                  <a:srgbClr val="C00000"/>
                </a:solidFill>
              </a:rPr>
              <a:t>female</a:t>
            </a:r>
            <a:r>
              <a:rPr lang="es-CL" b="1" dirty="0">
                <a:solidFill>
                  <a:srgbClr val="C00000"/>
                </a:solidFill>
              </a:rPr>
              <a:t> </a:t>
            </a:r>
            <a:r>
              <a:rPr lang="es-CL" b="1" dirty="0" err="1">
                <a:solidFill>
                  <a:srgbClr val="C00000"/>
                </a:solidFill>
              </a:rPr>
              <a:t>European</a:t>
            </a:r>
            <a:r>
              <a:rPr lang="es-CL" b="1" dirty="0">
                <a:solidFill>
                  <a:srgbClr val="C00000"/>
                </a:solidFill>
              </a:rPr>
              <a:t> </a:t>
            </a:r>
            <a:r>
              <a:rPr lang="es-CL" b="1" dirty="0" err="1" smtClean="0">
                <a:solidFill>
                  <a:srgbClr val="C00000"/>
                </a:solidFill>
              </a:rPr>
              <a:t>Dippers</a:t>
            </a:r>
            <a:endParaRPr lang="es-CL" b="1" dirty="0" smtClean="0">
              <a:solidFill>
                <a:srgbClr val="C00000"/>
              </a:solidFill>
            </a:endParaRPr>
          </a:p>
          <a:p>
            <a:endParaRPr lang="es-CL" b="1" dirty="0">
              <a:solidFill>
                <a:srgbClr val="C00000"/>
              </a:solidFill>
            </a:endParaRPr>
          </a:p>
          <a:p>
            <a:r>
              <a:rPr lang="es-CL" dirty="0"/>
              <a:t>y&lt;-read.csv('dippers.csv')</a:t>
            </a:r>
          </a:p>
          <a:p>
            <a:r>
              <a:rPr lang="es-CL" dirty="0" err="1"/>
              <a:t>First</a:t>
            </a:r>
            <a:r>
              <a:rPr lang="es-CL" dirty="0"/>
              <a:t>&lt;-</a:t>
            </a:r>
            <a:r>
              <a:rPr lang="es-CL" dirty="0" err="1" smtClean="0"/>
              <a:t>y$first_yr</a:t>
            </a:r>
            <a:endParaRPr lang="es-CL" dirty="0"/>
          </a:p>
          <a:p>
            <a:r>
              <a:rPr lang="es-CL" dirty="0" err="1"/>
              <a:t>birds</a:t>
            </a:r>
            <a:r>
              <a:rPr lang="es-CL" dirty="0"/>
              <a:t> = </a:t>
            </a:r>
            <a:r>
              <a:rPr lang="es-CL" dirty="0" err="1"/>
              <a:t>nrow</a:t>
            </a:r>
            <a:r>
              <a:rPr lang="es-CL" dirty="0"/>
              <a:t>(y</a:t>
            </a:r>
            <a:r>
              <a:rPr lang="es-CL" dirty="0" smtClean="0"/>
              <a:t>)</a:t>
            </a:r>
            <a:endParaRPr lang="es-CL" dirty="0"/>
          </a:p>
          <a:p>
            <a:r>
              <a:rPr lang="es-CL" dirty="0" err="1"/>
              <a:t>years</a:t>
            </a:r>
            <a:r>
              <a:rPr lang="es-CL" dirty="0"/>
              <a:t> =7</a:t>
            </a:r>
          </a:p>
          <a:p>
            <a:endParaRPr lang="en-US" dirty="0" smtClean="0"/>
          </a:p>
          <a:p>
            <a:endParaRPr lang="es-CL" dirty="0"/>
          </a:p>
          <a:p>
            <a:r>
              <a:rPr lang="es-CL" dirty="0"/>
              <a:t>y=</a:t>
            </a:r>
            <a:r>
              <a:rPr lang="es-CL" dirty="0" err="1"/>
              <a:t>as.matrix</a:t>
            </a:r>
            <a:r>
              <a:rPr lang="es-CL" dirty="0"/>
              <a:t>(y[1:birds,3:9</a:t>
            </a:r>
            <a:r>
              <a:rPr lang="es-CL" dirty="0" smtClean="0"/>
              <a:t>]) </a:t>
            </a:r>
            <a:r>
              <a:rPr lang="es-CL" b="1" dirty="0" smtClean="0">
                <a:solidFill>
                  <a:srgbClr val="0000FF"/>
                </a:solidFill>
              </a:rPr>
              <a:t>#</a:t>
            </a:r>
            <a:r>
              <a:rPr lang="es-CL" dirty="0" smtClean="0">
                <a:solidFill>
                  <a:srgbClr val="0000FF"/>
                </a:solidFill>
              </a:rPr>
              <a:t> </a:t>
            </a:r>
            <a:r>
              <a:rPr lang="es-CL" dirty="0" err="1" smtClean="0">
                <a:solidFill>
                  <a:srgbClr val="0000FF"/>
                </a:solidFill>
              </a:rPr>
              <a:t>extracts</a:t>
            </a:r>
            <a:r>
              <a:rPr lang="es-CL" dirty="0" smtClean="0">
                <a:solidFill>
                  <a:srgbClr val="0000FF"/>
                </a:solidFill>
              </a:rPr>
              <a:t> </a:t>
            </a:r>
            <a:r>
              <a:rPr lang="es-CL" dirty="0" err="1" smtClean="0">
                <a:solidFill>
                  <a:srgbClr val="0000FF"/>
                </a:solidFill>
              </a:rPr>
              <a:t>obs</a:t>
            </a:r>
            <a:r>
              <a:rPr lang="es-CL" dirty="0" smtClean="0">
                <a:solidFill>
                  <a:srgbClr val="0000FF"/>
                </a:solidFill>
              </a:rPr>
              <a:t>.</a:t>
            </a:r>
            <a:endParaRPr lang="es-CL" dirty="0">
              <a:solidFill>
                <a:srgbClr val="0000FF"/>
              </a:solidFill>
            </a:endParaRPr>
          </a:p>
          <a:p>
            <a:r>
              <a:rPr lang="es-CL" dirty="0"/>
              <a:t>y &lt;- </a:t>
            </a:r>
            <a:r>
              <a:rPr lang="es-CL" dirty="0" err="1"/>
              <a:t>matrix</a:t>
            </a:r>
            <a:r>
              <a:rPr lang="es-CL" dirty="0"/>
              <a:t>(y, </a:t>
            </a:r>
            <a:r>
              <a:rPr lang="es-CL" dirty="0" err="1"/>
              <a:t>ncol</a:t>
            </a:r>
            <a:r>
              <a:rPr lang="es-CL" dirty="0"/>
              <a:t> = </a:t>
            </a:r>
            <a:r>
              <a:rPr lang="es-CL" dirty="0" err="1"/>
              <a:t>ncol</a:t>
            </a:r>
            <a:r>
              <a:rPr lang="es-CL" dirty="0"/>
              <a:t>(y), </a:t>
            </a:r>
            <a:r>
              <a:rPr lang="es-CL" dirty="0" err="1"/>
              <a:t>dimnames</a:t>
            </a:r>
            <a:r>
              <a:rPr lang="es-CL" dirty="0"/>
              <a:t> = NULL</a:t>
            </a:r>
            <a:r>
              <a:rPr lang="es-CL" dirty="0" smtClean="0"/>
              <a:t>)</a:t>
            </a:r>
            <a:r>
              <a:rPr lang="es-CL" dirty="0" smtClean="0">
                <a:solidFill>
                  <a:srgbClr val="0000FF"/>
                </a:solidFill>
              </a:rPr>
              <a:t> # </a:t>
            </a:r>
            <a:r>
              <a:rPr lang="es-CL" dirty="0" err="1" smtClean="0">
                <a:solidFill>
                  <a:srgbClr val="0000FF"/>
                </a:solidFill>
              </a:rPr>
              <a:t>formatting</a:t>
            </a:r>
            <a:endParaRPr lang="es-CL" dirty="0">
              <a:solidFill>
                <a:srgbClr val="0000FF"/>
              </a:solidFill>
            </a:endParaRPr>
          </a:p>
          <a:p>
            <a:endParaRPr lang="es-CL" dirty="0"/>
          </a:p>
          <a:p>
            <a:r>
              <a:rPr lang="en-US" dirty="0" smtClean="0">
                <a:solidFill>
                  <a:srgbClr val="0000FF"/>
                </a:solidFill>
              </a:rPr>
              <a:t># need to provide initial values for each bird-year. NA s for birds yet to be observed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# 1’s for everything else.</a:t>
            </a:r>
            <a:endParaRPr lang="es-CL" dirty="0">
              <a:solidFill>
                <a:srgbClr val="0000FF"/>
              </a:solidFill>
            </a:endParaRPr>
          </a:p>
          <a:p>
            <a:r>
              <a:rPr lang="es-CL" dirty="0" err="1"/>
              <a:t>alive</a:t>
            </a:r>
            <a:r>
              <a:rPr lang="es-CL" dirty="0"/>
              <a:t>=</a:t>
            </a:r>
            <a:r>
              <a:rPr lang="es-CL" dirty="0" err="1"/>
              <a:t>matrix</a:t>
            </a:r>
            <a:r>
              <a:rPr lang="es-CL" dirty="0"/>
              <a:t>(</a:t>
            </a:r>
            <a:r>
              <a:rPr lang="es-CL" dirty="0" err="1"/>
              <a:t>NA,ncol</a:t>
            </a:r>
            <a:r>
              <a:rPr lang="es-CL" dirty="0"/>
              <a:t>=7,nrow=</a:t>
            </a:r>
            <a:r>
              <a:rPr lang="es-CL" dirty="0" err="1"/>
              <a:t>birds</a:t>
            </a:r>
            <a:r>
              <a:rPr lang="es-CL" dirty="0"/>
              <a:t>)</a:t>
            </a:r>
          </a:p>
          <a:p>
            <a:r>
              <a:rPr lang="es-CL" dirty="0" err="1"/>
              <a:t>for</a:t>
            </a:r>
            <a:r>
              <a:rPr lang="es-CL" dirty="0"/>
              <a:t> (i in 1:birds)  #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each</a:t>
            </a:r>
            <a:r>
              <a:rPr lang="es-CL" dirty="0"/>
              <a:t> </a:t>
            </a:r>
            <a:r>
              <a:rPr lang="es-CL" dirty="0" err="1"/>
              <a:t>bird</a:t>
            </a:r>
            <a:endParaRPr lang="es-CL" dirty="0"/>
          </a:p>
          <a:p>
            <a:r>
              <a:rPr lang="es-CL" dirty="0"/>
              <a:t>  { </a:t>
            </a:r>
            <a:r>
              <a:rPr lang="es-CL" dirty="0" err="1"/>
              <a:t>alive</a:t>
            </a:r>
            <a:r>
              <a:rPr lang="es-CL" dirty="0"/>
              <a:t>[</a:t>
            </a:r>
            <a:r>
              <a:rPr lang="es-CL" dirty="0" err="1"/>
              <a:t>i,First</a:t>
            </a:r>
            <a:r>
              <a:rPr lang="es-CL" dirty="0"/>
              <a:t>[i]] = 1  </a:t>
            </a:r>
            <a:r>
              <a:rPr lang="es-CL" dirty="0">
                <a:solidFill>
                  <a:srgbClr val="0000FF"/>
                </a:solidFill>
              </a:rPr>
              <a:t># 1 </a:t>
            </a:r>
            <a:r>
              <a:rPr lang="es-CL" dirty="0" err="1">
                <a:solidFill>
                  <a:srgbClr val="0000FF"/>
                </a:solidFill>
              </a:rPr>
              <a:t>means</a:t>
            </a:r>
            <a:r>
              <a:rPr lang="es-CL" dirty="0">
                <a:solidFill>
                  <a:srgbClr val="0000FF"/>
                </a:solidFill>
              </a:rPr>
              <a:t> </a:t>
            </a:r>
            <a:r>
              <a:rPr lang="es-CL" dirty="0" err="1">
                <a:solidFill>
                  <a:srgbClr val="0000FF"/>
                </a:solidFill>
              </a:rPr>
              <a:t>it</a:t>
            </a:r>
            <a:r>
              <a:rPr lang="es-CL" dirty="0">
                <a:solidFill>
                  <a:srgbClr val="0000FF"/>
                </a:solidFill>
              </a:rPr>
              <a:t> </a:t>
            </a:r>
            <a:r>
              <a:rPr lang="es-CL" dirty="0" err="1">
                <a:solidFill>
                  <a:srgbClr val="0000FF"/>
                </a:solidFill>
              </a:rPr>
              <a:t>is</a:t>
            </a:r>
            <a:r>
              <a:rPr lang="es-CL" dirty="0">
                <a:solidFill>
                  <a:srgbClr val="0000FF"/>
                </a:solidFill>
              </a:rPr>
              <a:t> </a:t>
            </a:r>
            <a:r>
              <a:rPr lang="es-CL" dirty="0" err="1">
                <a:solidFill>
                  <a:srgbClr val="0000FF"/>
                </a:solidFill>
              </a:rPr>
              <a:t>alive</a:t>
            </a:r>
            <a:r>
              <a:rPr lang="es-CL" dirty="0">
                <a:solidFill>
                  <a:srgbClr val="0000FF"/>
                </a:solidFill>
              </a:rPr>
              <a:t> the </a:t>
            </a:r>
            <a:r>
              <a:rPr lang="es-CL" dirty="0" err="1">
                <a:solidFill>
                  <a:srgbClr val="0000FF"/>
                </a:solidFill>
              </a:rPr>
              <a:t>first</a:t>
            </a:r>
            <a:r>
              <a:rPr lang="es-CL" dirty="0">
                <a:solidFill>
                  <a:srgbClr val="0000FF"/>
                </a:solidFill>
              </a:rPr>
              <a:t> time </a:t>
            </a:r>
            <a:r>
              <a:rPr lang="es-CL" dirty="0" err="1">
                <a:solidFill>
                  <a:srgbClr val="0000FF"/>
                </a:solidFill>
              </a:rPr>
              <a:t>it</a:t>
            </a:r>
            <a:r>
              <a:rPr lang="es-CL" dirty="0">
                <a:solidFill>
                  <a:srgbClr val="0000FF"/>
                </a:solidFill>
              </a:rPr>
              <a:t> </a:t>
            </a:r>
            <a:r>
              <a:rPr lang="es-CL" dirty="0" err="1">
                <a:solidFill>
                  <a:srgbClr val="0000FF"/>
                </a:solidFill>
              </a:rPr>
              <a:t>was</a:t>
            </a:r>
            <a:r>
              <a:rPr lang="es-CL" dirty="0">
                <a:solidFill>
                  <a:srgbClr val="0000FF"/>
                </a:solidFill>
              </a:rPr>
              <a:t> </a:t>
            </a:r>
            <a:r>
              <a:rPr lang="es-CL" dirty="0" err="1">
                <a:solidFill>
                  <a:srgbClr val="0000FF"/>
                </a:solidFill>
              </a:rPr>
              <a:t>seen</a:t>
            </a:r>
            <a:endParaRPr lang="es-CL" dirty="0">
              <a:solidFill>
                <a:srgbClr val="0000FF"/>
              </a:solidFill>
            </a:endParaRPr>
          </a:p>
          <a:p>
            <a:r>
              <a:rPr lang="es-CL" dirty="0"/>
              <a:t>	</a:t>
            </a:r>
            <a:r>
              <a:rPr lang="es-CL" dirty="0" err="1"/>
              <a:t>for</a:t>
            </a:r>
            <a:r>
              <a:rPr lang="es-CL" dirty="0"/>
              <a:t> (j in (</a:t>
            </a:r>
            <a:r>
              <a:rPr lang="es-CL" dirty="0" err="1"/>
              <a:t>First</a:t>
            </a:r>
            <a:r>
              <a:rPr lang="es-CL" dirty="0"/>
              <a:t>[i]+1):</a:t>
            </a:r>
            <a:r>
              <a:rPr lang="es-CL" dirty="0" err="1"/>
              <a:t>years</a:t>
            </a:r>
            <a:r>
              <a:rPr lang="es-CL" dirty="0"/>
              <a:t>) </a:t>
            </a:r>
            <a:r>
              <a:rPr lang="es-CL" dirty="0" err="1"/>
              <a:t>alive</a:t>
            </a:r>
            <a:r>
              <a:rPr lang="es-CL" dirty="0"/>
              <a:t>[</a:t>
            </a:r>
            <a:r>
              <a:rPr lang="es-CL" dirty="0" err="1"/>
              <a:t>i,j</a:t>
            </a:r>
            <a:r>
              <a:rPr lang="es-CL" dirty="0"/>
              <a:t>]=</a:t>
            </a:r>
            <a:r>
              <a:rPr lang="es-CL" dirty="0" smtClean="0"/>
              <a:t>1</a:t>
            </a:r>
            <a:r>
              <a:rPr lang="es-CL" dirty="0"/>
              <a:t>							} </a:t>
            </a:r>
          </a:p>
          <a:p>
            <a:r>
              <a:rPr lang="es-CL" dirty="0" err="1"/>
              <a:t>inits</a:t>
            </a:r>
            <a:r>
              <a:rPr lang="es-CL" dirty="0"/>
              <a:t>=</a:t>
            </a:r>
            <a:r>
              <a:rPr lang="es-CL" dirty="0" err="1"/>
              <a:t>list</a:t>
            </a:r>
            <a:r>
              <a:rPr lang="es-CL" dirty="0"/>
              <a:t>(</a:t>
            </a:r>
          </a:p>
          <a:p>
            <a:r>
              <a:rPr lang="es-CL" dirty="0"/>
              <a:t>	</a:t>
            </a:r>
            <a:r>
              <a:rPr lang="es-CL" dirty="0" err="1"/>
              <a:t>list</a:t>
            </a:r>
            <a:r>
              <a:rPr lang="es-CL" dirty="0"/>
              <a:t>(</a:t>
            </a:r>
            <a:r>
              <a:rPr lang="es-CL" dirty="0" err="1"/>
              <a:t>alive</a:t>
            </a:r>
            <a:r>
              <a:rPr lang="es-CL" dirty="0"/>
              <a:t>=</a:t>
            </a:r>
            <a:r>
              <a:rPr lang="es-CL" dirty="0" err="1"/>
              <a:t>alive</a:t>
            </a:r>
            <a:r>
              <a:rPr lang="es-CL" dirty="0"/>
              <a:t>, </a:t>
            </a:r>
            <a:r>
              <a:rPr lang="es-CL" dirty="0" err="1"/>
              <a:t>surv</a:t>
            </a:r>
            <a:r>
              <a:rPr lang="es-CL" dirty="0"/>
              <a:t>=.5, </a:t>
            </a:r>
            <a:r>
              <a:rPr lang="es-CL" dirty="0" err="1"/>
              <a:t>resight</a:t>
            </a:r>
            <a:r>
              <a:rPr lang="es-CL" dirty="0"/>
              <a:t> = .5), </a:t>
            </a:r>
          </a:p>
          <a:p>
            <a:r>
              <a:rPr lang="es-CL" dirty="0"/>
              <a:t>	</a:t>
            </a:r>
            <a:r>
              <a:rPr lang="es-CL" dirty="0" err="1"/>
              <a:t>list</a:t>
            </a:r>
            <a:r>
              <a:rPr lang="es-CL" dirty="0"/>
              <a:t>(</a:t>
            </a:r>
            <a:r>
              <a:rPr lang="es-CL" dirty="0" err="1"/>
              <a:t>alive</a:t>
            </a:r>
            <a:r>
              <a:rPr lang="es-CL" dirty="0"/>
              <a:t>=</a:t>
            </a:r>
            <a:r>
              <a:rPr lang="es-CL" dirty="0" err="1"/>
              <a:t>alive</a:t>
            </a:r>
            <a:r>
              <a:rPr lang="es-CL" dirty="0"/>
              <a:t>, </a:t>
            </a:r>
            <a:r>
              <a:rPr lang="es-CL" dirty="0" err="1"/>
              <a:t>surv</a:t>
            </a:r>
            <a:r>
              <a:rPr lang="es-CL" dirty="0"/>
              <a:t>=.1, </a:t>
            </a:r>
            <a:r>
              <a:rPr lang="es-CL" dirty="0" err="1"/>
              <a:t>resight</a:t>
            </a:r>
            <a:r>
              <a:rPr lang="es-CL" dirty="0"/>
              <a:t> = .9), </a:t>
            </a:r>
          </a:p>
          <a:p>
            <a:r>
              <a:rPr lang="es-CL" dirty="0"/>
              <a:t>	</a:t>
            </a:r>
            <a:r>
              <a:rPr lang="es-CL" dirty="0" err="1"/>
              <a:t>list</a:t>
            </a:r>
            <a:r>
              <a:rPr lang="es-CL" dirty="0"/>
              <a:t>(</a:t>
            </a:r>
            <a:r>
              <a:rPr lang="es-CL" dirty="0" err="1"/>
              <a:t>alive</a:t>
            </a:r>
            <a:r>
              <a:rPr lang="es-CL" dirty="0"/>
              <a:t>=</a:t>
            </a:r>
            <a:r>
              <a:rPr lang="es-CL" dirty="0" err="1"/>
              <a:t>alive</a:t>
            </a:r>
            <a:r>
              <a:rPr lang="es-CL" dirty="0"/>
              <a:t>, </a:t>
            </a:r>
            <a:r>
              <a:rPr lang="es-CL" dirty="0" err="1"/>
              <a:t>surv</a:t>
            </a:r>
            <a:r>
              <a:rPr lang="es-CL" dirty="0"/>
              <a:t>=.7, </a:t>
            </a:r>
            <a:r>
              <a:rPr lang="es-CL" dirty="0" err="1"/>
              <a:t>resight</a:t>
            </a:r>
            <a:r>
              <a:rPr lang="es-CL" dirty="0"/>
              <a:t> = .2) </a:t>
            </a:r>
            <a:r>
              <a:rPr lang="es-CL" dirty="0" smtClean="0"/>
              <a:t>)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3" name="AutoShape 2" descr="data:image/jpeg;base64,/9j/4AAQSkZJRgABAQAAAQABAAD/2wCEAAkGBxISEhQUEBMQFBAUFBQQDw8QFBAUDxQUFBQWFhQVFBQYHCggGBolHBQUITEhJSkrLi4wFx8zODMsOCgvMCsBCgoKDg0OGxAQGywfHyQsLCwsLCwsLCwsLCwsLCwsLCwsLCwsLCwsLCwsLCwwLCwsLCwsLCwvLCwsLCwxLCwsLP/AABEIAMIBAwMBIgACEQEDEQH/xAAcAAABBQEBAQAAAAAAAAAAAAAEAAIDBQYBBwj/xAA7EAACAgEDAgUBBgQFBAIDAAABAgMRAAQSIQUxBhMiQVFhFCMyQnGBB5GhsVJicsHRM5Lh8CTCFUNj/8QAGgEAAgMBAQAAAAAAAAAAAAAAAgMAAQQFBv/EADARAAICAQMCAwYGAwEAAAAAAAABAhEDEiExBEETIjIUUWFxgfAFM0KRscFDodEj/9oADAMBAAIRAxEAPwBup1WU8+o5xPPeCy5xL3NLLLQdQo5ueg9RDAZ5erVmg6B1Hae+a+mm1KhEket6ee8MR8y/TdeCBzl5p57zoiyyBxy5DG2SDLLJ0OPyFTkoyix2LOZ3KILFixZCCxYsWQgsWLFkIRyDMR4509xGvbnNw+Z3xHCGRh9KyS4IeMxtzWEKud1Gn2yH9clRc811EfNsOUSGslWWsbKtYOzZIw1LcJbBqz5Mk+VgOTJJmXJioFssBNhS6jKxHxxkzO8ZaYe+oyAzjK6XU4N9oOdDDguA3xC2bU4PJPgIlzobGRwKINhG/FkYxY3SiWAxteSVeRRrnPMyTe+wLY6ZMEj1BQ5NPNlW72c09PfLBbNp0XrlUCc3nSuohq5zxXTzUc2nh7qvYXnSxzsVJHrWmlsYYrZmul60Ed8vIpbxoAYpyZTgkbYShyBIlGLOA53KIdxZzFlEO4s5iyEO5wnFeRu2WQ5K9ZnOuasAG8N6prQoOeZeJevEkqDic2TREuKtgXUZAXJGNjyjOtJPOHaXU5w8kHyzYkmGSrgpXJZZrwZpsLGm0U4UdZcZzhMIvJWgySxAaLB43zrNeOdKxgbMssLsrTRA0V43ycLVhkqqDjY5HHYNQRXeXiyz+zXg0+lIxyzRexNNA+/O5GYzixtxBIlbBtQcnKHAtS+BGKciNAU8xxsYxjmzhEebkkkLogkasM6ZrGUjIHis5Z6HRY6E0itNm36D1XgXm06frt2eZdP0r8BQc9D8OdPYAFs0qVoCUaNRpucNQZDBHQwgZZR0Z285ld17q8elhaaQilFKt8sx/Co/U5TZA+aZUBZ2VVHdmICj9Scqz4o0W7b9phv/AFcfz7Z4n4h8SzauQtM/H5IwSI0H+UfP198qz1EcAUeK+f7Yp5H2Q9YV+pn0jptZHILjdHHyjBh/TJrz5k0nX5tNKJYHZGvuDww+GHuv0z2Xw3/EXS6lFErCKciihDFCflCP7HDjKwJwrg2jNgeqnoZVa7xdo4xbzoB2G61JPwoaiT+mVfVOtqYw67trC13qyNX+lgCMMVYL4h1tggHMBrNPbE5az9Q3sec4kd5wfxLqa2Q/FAy2q09ZFHPWXvU9Pmb1SUcDpp+LGmPrSGnU5F52Cxtk8S5uhjUS5O0XGga8tdwAyq0YrJtTqKGNeNMXdEernyvk1OQazVYGHvFeEgJTD/tmF6XVXlNhGnPOIy4YtEjN2bDRMDhUmksZT9Mmrvl0daKziZMM1I1w35K5tILxY59atnOY25B6YgU+jpeMzfUYj8ZsQQRgk+iDY3D1DUrZncLRhfKa8IiBzSS9NGN0/StxrOpHqlJC3jaKvTwE+2aronSXeuDl10HwwDRIzd9N6QqAUM048Dl5mK11wVnRegBQLHOafT6YL7ZLFEBkubUkhYgM7ecyp8Q+IIdGm+Y+o/8ATiWvMc/Qew+p4yELSWVVUsxCqoLMxNAAckk54H4v8QnWal2tvJB2wIT2XtYHsT3+ecsPEvi+fV7lZgkN0IYz6T8Fz+b+30zJmE+1ftipyvY0Y4VuyWPRw36gx+m6h/TBOoxQ8eWKI9wSf7nJdj1Qyz8I6RH1K+Z7EdwBZ/4xaTsZKSod0HwHrNURLzHGxJaee7a+SwQ8t+9frmm6F/DRfOLSaiRo6sbVVWZbFfNKTf8ALNrqNSCKsbRR9LVZBsDj9MK6GwKM/I3GqPsF4AzQo0ZXJsGi6DpNN6oYI1kqvNI3y0P/AOjWf65ivFuuJNZv+pH0nPNPE0R3E4GZ1BgxVsqtI/OWyTCsoYnyYTZ5TPBzlublsWWpIYZQ6/T5YpPXfBdXIM0dK3F0iNplOVrCIMa1Y+IZ2YKxcpUWMb8YJrJskvjANUcc9hUpAsxvIw2NlkrBjNimmwbDlkyeCXKrfj1kIwfDIpUaBddXvi//ACZPAOULOTlh0fTF2xUsMasYsjbpFooY884ss00RrtncRoRp0sGTVZOuqyqDcZ1ZcweFuFsg+TUZYdCIL85So14fpJthvNGBaZKwZu0es9IUUMu488+6H15eASM1+l6gGHBz0MWmtjnstrxXgg1Ayh8T+MItHSAebqGG5IFNcf45G/Kv98IhZeJ+vx6OEyPRY+mKP3Zv+B3Jzw3q/VH1Ehk1EhLkgjuPSQaCiwAo/X/yd1XrDayUSzfeUNqqvECX22X+Lmv1I74G4AYcxKtepkUWCOwIG5hyBf65C06Ak0zMRe5QSAAbFhiACb+eOcNhRAwA+8cISyIAWVweQzGg3b2J4vHNMt0WYEqRIx5s2CN3ev2+gwR2A7AFQCoB4VlPN/IP7c5SSJqbOyuSHBse+2KjV97LGxl//DufdrEXYjKyMJVYKy7RVNz2N1/PMhq5VqgQe3AXv/l/TNF/DPTXqTKbCpQ4/Cx54+oGTYls9mHTIBe1FW/UQO1/p7ZFAoUsB24IHxnZJ1q+f0v/AGwT7WN3tzllE2tPGYbxDBd5tZ5QRmW6yl3mXqpVBhw5MPJFWDvJWWusjq8otT3zgqNsfJkjT4HqNQc6WwWbNXT4/MBY9ZsKjlytC5IGrOrGKSBtlr52Dag3gb6is6k9jFyuwlQLq8g08BY8Ye8V5YdKhFjBnl0xBULZFp+ikjOT9JI9s3PTo0I9sIn6epzjP8Qmp7mj2eNHm0eha6zbeHek7VusO0/RxuHHGaGKEIvGbPalOIMYaWVv2cYsj1GrpjizP7QveOsxDYJK/Od8/IZOcbHHT3AkyeCesnbWZW+WcEmlIOPjhUmZ3JlydYym1Oabo/idloMcwiai8N1MoQA82eAB3JzZicobAKGo9K1HjMRxlrBYD0qT3P8AxnnGo17PI0kr27ne793LEfHsB2A7AZXyiRzuNqvZbPYYwRL+p7cer9vT75rTspqiyk6gAO4+LNFv/fpgn2tiKQUBzYAGM212UDtyRXf4rk4n0zk7R6r+OBlgURLrWXjmr9u5P1PfI5dcT72ewRQeMuNF0gD1Of2Xv/3d/wC2KbToo4A+MhCgqU2eFB4+Wr9fbLvwx1z7MQG3Fe13/tXP/nK3UTjkD9srxJZo4LCSs9r6N4oSc7Vqx7Xf7k+/Y9vj+TJutfekA+kcfqe/+4/lnnfhpmRmaPg7dob/AA37ge5of1y5jlrOf1XV6PKhvhm8j6nY4OA67U3mfh1WEefnI6jrZz2DUKIdZlBrcutTIMo9dl9O3LkuSAmkyB2yKRjeND51ccUgKJgc6cYhyQY/WVRC8eOjjyUDHgZLsujhHGTadiMgOWGjhvFTpLctIs+naluMv9PrDXOUmmirCWes4PVKMp1EepUi9g1wGc1vWAo475QDUYDrXJGDCL9IuUwmTqvJxZnXu8WavZIiNbGM2TQJeCxteWUKgDNmd6TQmh7xCsAPTHmaowPqx4UY7W6vbkkfVVZapj9LAX+Q7/rjujhS1SYqe/Ak6GkZ9cm9h38sgKP0P5v2yZ4ojztLUNoIc2Se97aAyGTWttIUKAeDQysfTF6PmOK9u6/yzeskOwvTINbTwgraR7jwZCWavqb5vGDUFbVVRhxV+1G+Ko/1wLULMCaKkEV6QoP9u+DwSurepSBVYxSXYFprk0ChCAar/Ow3V9BjPtYsUxr3WiP7CspZtSx45oe31OQDVft9ffLsovW6iaom/bj/AIyv1WtJsWR9Mr/tPHH7k98HZycllUSzy+39c5pIixH/ALxjtPpixBPbvftl1o4QO388TOdIZFWH6VtihV/n84QJjkKLj2NZxs1ORqS2JftVY06/64BO+DM95I9MpbgPkthrbx0lEZTq9YTFqcJ4dPpKsi1cWBYbPKDgLnnNeJOimTJjichVscDjaBslRsIC4NGMMgONVJAXuOh05Jy308VDIYSMkafOX1WVt0hi2QYjgfp+tZFqtWM5GCRg+o0xOZccIreRe7R2DUAnt+nHtllNJGQaSjXwPrgmk0VYRqIqGZ8k4uWxTiVEsYs1wPYd/wCudxzpzizQpv3gWzPQPhh1NDK3TzCsbNNnVni1siew7VyXkGnm2nIzLkTSY+MKVFai7+1gjBG1e0/TK3zcYZLy4YlEmpmhSUNXORahq7Gj9Mp4dUUPHb4yeTWhv1+MLQ7LcrQXL1FGFTL6hwHQDn/UPnK3URrfocMP3B/kchla8jj4OMQsskgQL6r3AAkc+9d8YjIOwJPye37DLfpbx+lnFxlfKmH5gjcbh9Qf/r85Va/RtDK8b1uQ7bHYj8rD6EUR+uVdjJKiaNye5w/TyVlVGayYT4nJFstMtxqKxr6zKppsW/M3s6b3D1hrzXkZfIA2dvHRx0A5HXmxqzZxo8j21haEDqCTNkBbGVkqR4SikXbZxThEZzixZIseE0iEq4TCtYOgw1WFYDZEtxj6msk02os5Va2Wjgya2szz6fUiOVM2+n1ArCkcHMMvVTlno+p/XOfm6KaQ2GRM1QcDB9TPxlaNeD742afjMccDT3Lk9hPJziyvaX65zNfgibMgk5GOaYnOCLH+VnoNgKG78buyQRZ3yslolMj3Y0HJvKxeVkslMgY4X0vpE0+4xL6VBMkjcRqALNt817DnOSaVlCllIDjchIoMLqx8iwcu+i9RMWmlDA7LIiIIBLuBvA+aUEk+wr5wJzaj5VZKZWSdHkWRUatrXtlWyhUC2Yduw9s7L0iQEbVYqfwFl2EjvfPHb4ObbpvTJSgtvKUXuDrG7eochGBI7U1gjsAcEbRPvJgeeQH1SOyBmbaeVZObFc3z2zLHqW3TK0tclF03pswVnSnjQbpVWjQqmDDuBX9rwubTfao1ZKM0IEb2eXhv7t/1S9pPxtzXaLSKq3tCRNEZBIoRVs8AniuSp4+nHGV69IkY+dpwzKeJBEu9HYVw5BB7Hn5AGF7Srp+77sO+xiTHXBsH4PfGMuehy9MRyFmUb+D5TpIZTYoKs2615F8j39srus+GtOigxylHZmIEu4whR+TdtsEGuT/5xnjR2vuFpMWFxwGGarQSRECRasblI5Vl/wASkdx9cjkhIAtWAPYkEXXerxilFgtDEyVRjUXJMvYqmPXGSDHLnSt5TJRAgwyNcYsOSrxgtbhp0PCY6saGzjHKcWSzrPnBNkJF49EyaaJYDrOcrXJzTNpLGVeq0lHCjJFSXcqixyaDUEZySEjGBcPZoGi10us+cOfV8ZQx5KrHETwRbsJMP+0Z3Ox6fgYsngooCSHH+ThUUeSNHlObGUCR6csQFFsTQA7kntmhn8Jgx3DIXlU1KrhUU2LXyR3PNCjfJ9spoJWidXXup3DDNR1CWdh5aMCg3jZuYqAQS1jsAa5ynOV7cAu7KZ46/wB8tuh9MhlWRne5URpEhFgFVU8u3+rZYHtZsexeo6Y0jecCoSQhmI5KuSNy17nceAPYjNJ4X8LyxzRy0qqz0H1B8tu3BROb5NUeOfpk8Zdgtiu6b4efV6UCVmM+9hpqPpSNYxYr8JF1wO3Pvl4nhpIkSliOzcI22ec6qaBBTtZa7NX6h7DjWRxCNPLRFRIwx2l63O7fiT/KbJNH3zO6oywyKRUQZwCGdVjYAWSd5s87uB8D65kz5ZKXev4+/mAroZ1nTbdM67kaZAu00yyOCeSIgaVq9PAs7TlH0/qnkq8YR45tw3yWd8Z9tqn3otyfn2yOWB/MuN53fcSx3jywDdgr89jf9MtUjHp8oRlhGAJXO9itGroklh6jz2JxEs0dpdwVvyVXVtYXBJaxwCSvpphzxfpU/wCEfvZw3ox1KKCpMULp6CH+7dmpgfLvcthTX6++S6Hw5JOxKO8oTipWYIwvcFJ2nkfNc2bN4RHFqjIyzohW3YOdu4k+6lSTSgEdxxeBk1qFx79xqa77Fd1fUCOVGChpdxVzvosV9JG4/hobCK49/nLoFAnmba5Bd0EZb1ju6VdjuaoEC+aOU2sEYCMY+dzrGiSLKm5QoFkc8gCu/YYP0zqMp3BvLQMJSgG4SMyhnDAryQAOwHb9cW4twS9wUZb/AANVpDw7ICu9Q1sB3KkXR5oUBxVgd+2UvXUaW/MMbiyCPSxTd9eSD2xum6S6Osz6sjfwS+43uNjg8fAs0bH6ZmtVFHFMyxMZFNmTzQUdeSvFcshrF4Mdz8s7+n9l5E2d6h4flijMpUiLf5Y3cOD/AJl/mL96OVDDPRej1qIVR0DhT+HaCWNUG9Vge/JA9+cy3WOl7ZnVEZAD/wBNmRit81uUAHv8Z1MHUubcHygdJRDJYRzhZ6ew7jOLpjmrUVQ9VGQyrhHlnGmPGRmU0CrktZIIckWHGWDQG2SIMdNFnU4GKnJlaQmJuMbLpwcEbUgY8ay8TpkHGN7A+p0gwBtJ8ZYyOTnFYe+FFyRJRoATSHCYdFzk8fqYKoJYkAAdyT2z2DwB4G8r77VKC5/BGeQv1P1xsdTYNpI890vhTVugZYX2kWDQxZ9DhQO2LH6EDZ8rXtx66pfcjDdZpfT2yx0H8OpWjSbUSCKJ1LUCqulraFy9CvkCz/fM0Uu4yXIF0zQzF45Y4mYLIpHA520x9J5Iqvauc0k0GlRpJnRt0lEwKwO07j6yVv7tiDZJqx2PGXOn6FBBp9zTgKqmN5xTxgA7WDbmt2obRQob+Bmf0KmNi7+RFB+COWR1ZpFIoGwDQAHAAsUOTWJytrcuKTNH4c1qOleSsayMfJSBY0qrBk3HuwHueKHtmg6zFpyh85/utu1GBY7iU57CrujxY4zN9DfTyI6pqEeQqUHmrKsYHF+s1vPyB9MFXSRpqPs+olnc+XukZGqJ0oChQ9qN/h4qj7YuMpU063KdN+Us+n9Q01pDDpzuVt1lSQCDaOSCffsSK54yDqvTpX8wtCOx2MoDS7wwKlfygWe/tk+l6fE0CPEX+yqNrsQBNIQfxEqDfq4sAAc1gE/ixjqBDpwQdxQM59LA+1VwAavv2wJtpK+PgwHaA+l9Blcxq/pCq0rlybYk8ySHsOw4+jd7rNTpelRtEiPC5O8yNLtEW6udzEHha4APf4wuXxRpVYxSyIZE27ztbYCtDng/mrjnvhfU9NqJIvRsDuu2QByU20a8vi757n5wXihTcXb+X3/ovb3An3akLGumXcrBKDcA2WsjsOBd1d/TGHw/pz+M8CzMEJQNxShyKav075jtH0bVxedJqQQDb3uKgtuUqKH5bU2K9++D9a6/qZ2Kwxvt3cvyfUBywUsdo9h8ZmUlaTVtfHb7+BHGyfrPTUgLGAooVbWNt5lBvlueR2Nfvmf0E9qd7BWvhkJR1UkiyfqeB+mO6hpZPu5ZgdzExNOGJjUAdmVT3+Ca9/iscJ/LYCVE8sUFC21tyC3HBPH9Bg1avl/AZCNR+Abq4JJil+mFbYEks0jACmPH7fA9WSdZ1+9xGCklJGrWqsEc3wrdgxG3gX2N53Tdb2Dc0fpYfhIG0hbriu3bn/N9MBeSLUoGKCNwC6mP7sMTdqdoPLciyL4HPawx6k/MtkXGKjKwvpOok8xIkuRaUvJCCALck7qFVs9I47i/rllrY9OXkKyU6na0XlyjlaBNnsP+RlFpuq6hIlKRgAsLiiVgXoi1HH5QTZbuQ3YZX6vrDed5qsNu5iwAWmKgk7yLBFA89iM0Ycc1l1Rr6d2FJxfBd6lkruMqmkXCtK8U0TszL9oPrBZxtKk36K7sfg8D5+Y06HMwJEb0ApuqBDttWr72T/zWbvFtgJArSDI9+dn0xQ0ykUSORxx357H9sjC4yDshKpySxg11iD48EbM2MY8ZJKuMQXkohXTKbySBcl1AxiZT3DxtJhKqDkM0XxiUnN94A8Gfaj5s4YQgjap43/8AjKjFh5MiaCP4S+Egzfa5RYFiFSPf/FnsAGQaTSpGoSMBVHAUChk2aEqMZ28WcrO5ZDxLpuoVDuVYy1nazqGo7TdWa9xz7ZqemTtqFKy2zD0qWIRHUm23beGXhRQ5+cqOndGk2kQhSiAhJHUK0npB2KTZVP3J5v8AWi671maKTZCZQi8+ZKgFMHu0ehYFCrBu+bznTm9muB9fubPrvR5a3y1LHyfJj/6ztYKJdEBPxWewA+uVes6bHq2ZQpi2qCpijG2wobbtP4z6va+x5GF+H3EziXUzTmaNdsYavJJcHaY1HdqHN++Ha3q85vytMRJG3l6hmOwsdvDRsL9m3cXzYypRhVq/5sW5uLoxXV/Cs9INyGMuyr5fAHvbj8lEVX6Y3Qxx6ZArv53Kma78l+eVUfmH0965J7DT9b0hAjvV6dI32l97FpJGNbjXb45AA+gwZ+vaRNpeKIrJKYY7o+XFW1n3Wb5FcV/TAWOk48BQntVFB4o8TLXk6RdsK1uKswUJXp4ABvtx8/PGUXhlw0xDNHG7AhZpQQsQFk7f85r6e/POaTrL6QLqPsjy+cUYOkiptVeHdqYWCeFHc8/ypvDuo00YHnBmmkDI24AxohY7nUAcsQCPnvWTJxuVuazTdN6fEn3ksjsWR52O1VdgrFaWixHJNKTfF98l1HiDXLFvKxmMgrGTthdV/K7MTZ4I4A9jmSebSAExbWFvzI0g1Ct+XYvbgDcT78Zn9W8u8RrKzKCHBJYq273F97H++B4cuLCZqOp9d1Eib3JFAA/idGZKr0k/oTkWl8bMoYz7HOwgx7AiNuIAYAc8D2P88H6hr9IkR2pJ5230guzI3qG5WUihdE8ZSzIjsWkO0EMQoVTIGr4AFrfF4iGGEl54/wCiVsXOn6lNJIZU8k+k3F6gFUrROwH1AXeXsmyb0wxxrGFpbZgu4nlqq1Wwcp+iutKAqjZGbmFXVqCvHe9w/p85f6XqKsrJCqFQSWLC02qRsu62k/8AGZc01F0o7fsXDYqJulyvEQnlHcDtY0VsGuGJ4uiL24Hp+mSIriQUEAO1rBPa6IHI4+R7Zewa2YyEzGtjWJSNq8g0lqeVskD45JwzVdSWRirIO9KGXcTxxtI7j2sZXiyT0qq5C8RXTKTRoH0qq7eWbPdwQyk0UduSVYE9jwRfOLQdGjUkkiNYwXtFI+7okmQSMQRt9gT39sd1TojFN3mL5bDerIFYI68i1rsa7fFDCenaqSSJo5I1LBShkXn0t6WN1x3H8vphSyShFuL5f7f9GWmARa+CVSEtEVvVGQ4SRK2gWKIPAo8n6Nhmnj2R28jLtLlYZHPEQbaJHUlS3O4GufgfAc/RYYY2VfM85behW9lFUARwR6eao+1YPqNS4Ll9JE8pO0sjFm9VbQVYEKQAe3+2a8eWMlV2vjyC4vsafp86TxEazd9mUAo4Dxoa5Uhmaz3PsLBB575m/Emp0xZPsqhUEYDC+L7jm+TR5+t4Z0Trkcf3OteN/KP3SoD6ODe5zw13Vcdj3vi+gl00shk2wNKq1GsgUI4YDYaHG74uzzgwzLFk81129xUtzzmWQ/GdiY5sus9LEoXZpHjn8wRgpKsiSWCbkYng0pN/XKCbpnlmp3WJySEVhuBruWZT6RfFgHsfjOlHNCStAUC1ePSDE2hkX8W1R+Ul0ph8qb9Q+oy20HhvVTC4o2cf4gQU/wC7scZGalsitveZ+eLnORJZAAsngAck5vtD/C7UyUZpEjB7qLZgM3fhzwPpdIAQvmSj/wDZJRP7D2xiiwdSXBivB38PHdhJrBtQUyxe7f6vgZ6xBCqAKoAUcADtkoGLGULbsVYqzuLLILFixZCGM6Nxp1riorFex8oGx++eT9TmYh7ZjaMxsk2abk/XOYs5Ob04wgvprFNZBsJX7uH8PHunxnqOsc+Ups2WjBN8kF6IOLFj+m/UBL1Mz3R4VkkAlVXXzZztkAYWJmUGj70AP0GV/jyBPtEY2rQEoAoVSkUK+mLFi36GOxcgEOmR9NqndEZ/MQF2UFqMiAizz24zJhAJ5KAH/wAhwKAHAagP0rjFiyl+WMkcnFPKB2DMFHsBvbgfAw2RB9nJoWLo0LFds7iwF62AuSt1P/VH0aID6AqLGQdQ/GP9L/2GdxYK5j8gV6kazwSPun+slH6gDgHBdEeJx7eeor2r7zis5izFl5l9Av0AnVGJFkm9zi/et78X8YUPVKd3NMAL5oeWx/2GLFk7fuZp+ot+iD/5CKfwkG1/KalarH7DCdUoLgkAnzVUE96KpY/Q4sWZMnq+hqxkkqgTqAABb8Dt+KT2znUeNNIRwdq8jvyVvFixEvVH6GpcHnk8a79TwOIkZeBwS62R8HNL4b4nAHAM3IHY0vFj9z/M4sWd3rfyPp/Rn7mp1pqTjjle3Hs2Wem0MUgZpI43YKwVnRWYcexI4zmLOL+Hv/1j8gveeddcQByAAB5knAAA/H8Z7N/DpQNBFQA5k7f6znMWej6T8xnP/wAr+RphiGdxZ0hosWLFkILFixZCCxYsWQ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b="12433"/>
          <a:stretch/>
        </p:blipFill>
        <p:spPr bwMode="auto">
          <a:xfrm>
            <a:off x="5197703" y="609600"/>
            <a:ext cx="326049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2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6092"/>
            <a:ext cx="8686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# </a:t>
            </a:r>
            <a:r>
              <a:rPr lang="es-CL" b="1" dirty="0" smtClean="0">
                <a:solidFill>
                  <a:srgbClr val="C00000"/>
                </a:solidFill>
              </a:rPr>
              <a:t>Mark-recapture </a:t>
            </a:r>
            <a:r>
              <a:rPr lang="es-CL" b="1" dirty="0" err="1">
                <a:solidFill>
                  <a:srgbClr val="C00000"/>
                </a:solidFill>
              </a:rPr>
              <a:t>analysis</a:t>
            </a:r>
            <a:r>
              <a:rPr lang="es-CL" b="1" dirty="0">
                <a:solidFill>
                  <a:srgbClr val="C00000"/>
                </a:solidFill>
              </a:rPr>
              <a:t> </a:t>
            </a:r>
            <a:r>
              <a:rPr lang="es-CL" b="1" dirty="0" err="1">
                <a:solidFill>
                  <a:srgbClr val="C00000"/>
                </a:solidFill>
              </a:rPr>
              <a:t>for</a:t>
            </a:r>
            <a:r>
              <a:rPr lang="es-CL" b="1" dirty="0">
                <a:solidFill>
                  <a:srgbClr val="C00000"/>
                </a:solidFill>
              </a:rPr>
              <a:t> </a:t>
            </a:r>
            <a:r>
              <a:rPr lang="es-CL" b="1" dirty="0" err="1">
                <a:solidFill>
                  <a:srgbClr val="C00000"/>
                </a:solidFill>
              </a:rPr>
              <a:t>female</a:t>
            </a:r>
            <a:r>
              <a:rPr lang="es-CL" b="1" dirty="0">
                <a:solidFill>
                  <a:srgbClr val="C00000"/>
                </a:solidFill>
              </a:rPr>
              <a:t> </a:t>
            </a:r>
            <a:r>
              <a:rPr lang="es-CL" b="1" dirty="0" err="1">
                <a:solidFill>
                  <a:srgbClr val="C00000"/>
                </a:solidFill>
              </a:rPr>
              <a:t>European</a:t>
            </a:r>
            <a:r>
              <a:rPr lang="es-CL" b="1" dirty="0">
                <a:solidFill>
                  <a:srgbClr val="C00000"/>
                </a:solidFill>
              </a:rPr>
              <a:t> </a:t>
            </a:r>
            <a:r>
              <a:rPr lang="es-CL" b="1" dirty="0" err="1" smtClean="0">
                <a:solidFill>
                  <a:srgbClr val="C00000"/>
                </a:solidFill>
              </a:rPr>
              <a:t>Dippers</a:t>
            </a:r>
            <a:endParaRPr lang="es-CL" b="1" dirty="0">
              <a:solidFill>
                <a:srgbClr val="C00000"/>
              </a:solidFill>
            </a:endParaRPr>
          </a:p>
          <a:p>
            <a:r>
              <a:rPr lang="es-CL" dirty="0" err="1"/>
              <a:t>model</a:t>
            </a:r>
            <a:endParaRPr lang="es-CL" dirty="0"/>
          </a:p>
          <a:p>
            <a:r>
              <a:rPr lang="es-CL" dirty="0"/>
              <a:t>{</a:t>
            </a:r>
          </a:p>
          <a:p>
            <a:r>
              <a:rPr lang="en-US" dirty="0"/>
              <a:t>  for (i in 1:N)  </a:t>
            </a:r>
            <a:r>
              <a:rPr lang="en-US" dirty="0">
                <a:solidFill>
                  <a:srgbClr val="0000FF"/>
                </a:solidFill>
              </a:rPr>
              <a:t># for each bird</a:t>
            </a:r>
          </a:p>
          <a:p>
            <a:r>
              <a:rPr lang="es-CL" dirty="0"/>
              <a:t>  {</a:t>
            </a:r>
          </a:p>
          <a:p>
            <a:r>
              <a:rPr lang="en-US" dirty="0"/>
              <a:t>    alive[i, First[i]] </a:t>
            </a:r>
            <a:r>
              <a:rPr lang="en-US" dirty="0" smtClean="0"/>
              <a:t>~</a:t>
            </a:r>
            <a:r>
              <a:rPr lang="en-US" dirty="0" err="1" smtClean="0"/>
              <a:t>dunif</a:t>
            </a:r>
            <a:r>
              <a:rPr lang="en-US" dirty="0" smtClean="0"/>
              <a:t>(0.999,1)  </a:t>
            </a:r>
            <a:r>
              <a:rPr lang="en-US" dirty="0">
                <a:solidFill>
                  <a:srgbClr val="0000FF"/>
                </a:solidFill>
              </a:rPr>
              <a:t># 1 means it is alive the first time it was </a:t>
            </a:r>
            <a:r>
              <a:rPr lang="en-US" dirty="0" smtClean="0">
                <a:solidFill>
                  <a:srgbClr val="0000FF"/>
                </a:solidFill>
              </a:rPr>
              <a:t>seen</a:t>
            </a:r>
            <a:endParaRPr lang="es-CL" dirty="0">
              <a:solidFill>
                <a:srgbClr val="0000FF"/>
              </a:solidFill>
            </a:endParaRPr>
          </a:p>
          <a:p>
            <a:r>
              <a:rPr lang="en-US" dirty="0"/>
              <a:t>    for (j in First[i]+1:Years)  </a:t>
            </a:r>
            <a:r>
              <a:rPr lang="en-US" dirty="0">
                <a:solidFill>
                  <a:srgbClr val="0000FF"/>
                </a:solidFill>
              </a:rPr>
              <a:t># for each year after the first</a:t>
            </a:r>
          </a:p>
          <a:p>
            <a:r>
              <a:rPr lang="es-CL" dirty="0"/>
              <a:t>    </a:t>
            </a:r>
            <a:r>
              <a:rPr lang="es-CL" dirty="0" smtClean="0"/>
              <a:t>	{</a:t>
            </a:r>
            <a:endParaRPr lang="es-CL" dirty="0"/>
          </a:p>
          <a:p>
            <a:r>
              <a:rPr lang="en-US" dirty="0">
                <a:solidFill>
                  <a:srgbClr val="0000FF"/>
                </a:solidFill>
              </a:rPr>
              <a:t>#  </a:t>
            </a:r>
            <a:r>
              <a:rPr lang="en-US" dirty="0" err="1">
                <a:solidFill>
                  <a:srgbClr val="0000FF"/>
                </a:solidFill>
              </a:rPr>
              <a:t>palive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dirty="0" err="1">
                <a:solidFill>
                  <a:srgbClr val="0000FF"/>
                </a:solidFill>
              </a:rPr>
              <a:t>prob</a:t>
            </a:r>
            <a:r>
              <a:rPr lang="en-US" dirty="0">
                <a:solidFill>
                  <a:srgbClr val="0000FF"/>
                </a:solidFill>
              </a:rPr>
              <a:t> of remaining alive (=0 if previously dead, =</a:t>
            </a:r>
            <a:r>
              <a:rPr lang="en-US" dirty="0" err="1">
                <a:solidFill>
                  <a:srgbClr val="0000FF"/>
                </a:solidFill>
              </a:rPr>
              <a:t>surv</a:t>
            </a:r>
            <a:r>
              <a:rPr lang="en-US" dirty="0">
                <a:solidFill>
                  <a:srgbClr val="0000FF"/>
                </a:solidFill>
              </a:rPr>
              <a:t> if alive)</a:t>
            </a:r>
          </a:p>
          <a:p>
            <a:r>
              <a:rPr lang="es-CL" dirty="0"/>
              <a:t>      </a:t>
            </a:r>
            <a:r>
              <a:rPr lang="es-CL" dirty="0" err="1"/>
              <a:t>palive</a:t>
            </a:r>
            <a:r>
              <a:rPr lang="es-CL" dirty="0"/>
              <a:t>[</a:t>
            </a:r>
            <a:r>
              <a:rPr lang="es-CL" dirty="0" err="1"/>
              <a:t>i,j</a:t>
            </a:r>
            <a:r>
              <a:rPr lang="es-CL" dirty="0"/>
              <a:t>] &lt;- </a:t>
            </a:r>
            <a:r>
              <a:rPr lang="es-CL" dirty="0" err="1"/>
              <a:t>surv</a:t>
            </a:r>
            <a:r>
              <a:rPr lang="es-CL" dirty="0"/>
              <a:t> * </a:t>
            </a:r>
            <a:r>
              <a:rPr lang="es-CL" dirty="0" err="1"/>
              <a:t>alive</a:t>
            </a:r>
            <a:r>
              <a:rPr lang="es-CL" dirty="0"/>
              <a:t>[i, j-1] </a:t>
            </a:r>
          </a:p>
          <a:p>
            <a:r>
              <a:rPr lang="en-US" dirty="0">
                <a:solidFill>
                  <a:srgbClr val="0000FF"/>
                </a:solidFill>
              </a:rPr>
              <a:t># determine whether it is alive</a:t>
            </a:r>
          </a:p>
          <a:p>
            <a:r>
              <a:rPr lang="es-CL" dirty="0"/>
              <a:t>      </a:t>
            </a:r>
            <a:r>
              <a:rPr lang="es-CL" dirty="0" err="1"/>
              <a:t>alive</a:t>
            </a:r>
            <a:r>
              <a:rPr lang="es-CL" dirty="0"/>
              <a:t>[</a:t>
            </a:r>
            <a:r>
              <a:rPr lang="es-CL" dirty="0" err="1"/>
              <a:t>i,j</a:t>
            </a:r>
            <a:r>
              <a:rPr lang="es-CL" dirty="0"/>
              <a:t>] ~ </a:t>
            </a:r>
            <a:r>
              <a:rPr lang="es-CL" dirty="0" err="1"/>
              <a:t>dbern</a:t>
            </a:r>
            <a:r>
              <a:rPr lang="es-CL" dirty="0"/>
              <a:t>(</a:t>
            </a:r>
            <a:r>
              <a:rPr lang="es-CL" dirty="0" err="1"/>
              <a:t>palive</a:t>
            </a:r>
            <a:r>
              <a:rPr lang="es-CL" dirty="0"/>
              <a:t>[</a:t>
            </a:r>
            <a:r>
              <a:rPr lang="es-CL" dirty="0" err="1"/>
              <a:t>i,j</a:t>
            </a:r>
            <a:r>
              <a:rPr lang="es-CL" dirty="0"/>
              <a:t>])</a:t>
            </a:r>
          </a:p>
          <a:p>
            <a:r>
              <a:rPr lang="en-US" dirty="0">
                <a:solidFill>
                  <a:srgbClr val="0000FF"/>
                </a:solidFill>
              </a:rPr>
              <a:t># probability of </a:t>
            </a:r>
            <a:r>
              <a:rPr lang="en-US" dirty="0" err="1">
                <a:solidFill>
                  <a:srgbClr val="0000FF"/>
                </a:solidFill>
              </a:rPr>
              <a:t>resighting</a:t>
            </a:r>
            <a:r>
              <a:rPr lang="en-US" dirty="0">
                <a:solidFill>
                  <a:srgbClr val="0000FF"/>
                </a:solidFill>
              </a:rPr>
              <a:t> depends on whether it is alive</a:t>
            </a:r>
          </a:p>
          <a:p>
            <a:r>
              <a:rPr lang="es-CL" dirty="0"/>
              <a:t>      </a:t>
            </a:r>
            <a:r>
              <a:rPr lang="es-CL" dirty="0" err="1"/>
              <a:t>psight</a:t>
            </a:r>
            <a:r>
              <a:rPr lang="es-CL" dirty="0"/>
              <a:t>[</a:t>
            </a:r>
            <a:r>
              <a:rPr lang="es-CL" dirty="0" err="1"/>
              <a:t>i,j</a:t>
            </a:r>
            <a:r>
              <a:rPr lang="es-CL" dirty="0"/>
              <a:t>] &lt;- </a:t>
            </a:r>
            <a:r>
              <a:rPr lang="es-CL" dirty="0" err="1"/>
              <a:t>resight</a:t>
            </a:r>
            <a:r>
              <a:rPr lang="es-CL" dirty="0"/>
              <a:t> * </a:t>
            </a:r>
            <a:r>
              <a:rPr lang="es-CL" dirty="0" err="1"/>
              <a:t>alive</a:t>
            </a:r>
            <a:r>
              <a:rPr lang="es-CL" dirty="0"/>
              <a:t>[i, j]        </a:t>
            </a:r>
          </a:p>
          <a:p>
            <a:r>
              <a:rPr lang="es-CL" dirty="0">
                <a:solidFill>
                  <a:srgbClr val="0000FF"/>
                </a:solidFill>
              </a:rPr>
              <a:t># actual </a:t>
            </a:r>
            <a:r>
              <a:rPr lang="es-CL" dirty="0" err="1">
                <a:solidFill>
                  <a:srgbClr val="0000FF"/>
                </a:solidFill>
              </a:rPr>
              <a:t>resighting</a:t>
            </a:r>
            <a:r>
              <a:rPr lang="es-CL" dirty="0">
                <a:solidFill>
                  <a:srgbClr val="0000FF"/>
                </a:solidFill>
              </a:rPr>
              <a:t> </a:t>
            </a:r>
            <a:r>
              <a:rPr lang="es-CL" dirty="0" err="1">
                <a:solidFill>
                  <a:srgbClr val="0000FF"/>
                </a:solidFill>
              </a:rPr>
              <a:t>determined</a:t>
            </a:r>
            <a:r>
              <a:rPr lang="es-CL" dirty="0">
                <a:solidFill>
                  <a:srgbClr val="0000FF"/>
                </a:solidFill>
              </a:rPr>
              <a:t> </a:t>
            </a:r>
            <a:r>
              <a:rPr lang="es-CL" dirty="0" err="1">
                <a:solidFill>
                  <a:srgbClr val="0000FF"/>
                </a:solidFill>
              </a:rPr>
              <a:t>randomly</a:t>
            </a:r>
            <a:endParaRPr lang="es-CL" dirty="0">
              <a:solidFill>
                <a:srgbClr val="0000FF"/>
              </a:solidFill>
            </a:endParaRPr>
          </a:p>
          <a:p>
            <a:r>
              <a:rPr lang="es-CL" dirty="0"/>
              <a:t>      Y[i, j] ~ </a:t>
            </a:r>
            <a:r>
              <a:rPr lang="es-CL" dirty="0" err="1"/>
              <a:t>dbern</a:t>
            </a:r>
            <a:r>
              <a:rPr lang="es-CL" dirty="0"/>
              <a:t>(</a:t>
            </a:r>
            <a:r>
              <a:rPr lang="es-CL" dirty="0" err="1"/>
              <a:t>psight</a:t>
            </a:r>
            <a:r>
              <a:rPr lang="es-CL" dirty="0"/>
              <a:t>[</a:t>
            </a:r>
            <a:r>
              <a:rPr lang="es-CL" dirty="0" err="1"/>
              <a:t>i,j</a:t>
            </a:r>
            <a:r>
              <a:rPr lang="es-CL" dirty="0"/>
              <a:t>])</a:t>
            </a:r>
          </a:p>
          <a:p>
            <a:r>
              <a:rPr lang="es-CL" dirty="0"/>
              <a:t>    </a:t>
            </a:r>
            <a:r>
              <a:rPr lang="es-CL" dirty="0" smtClean="0"/>
              <a:t>	}</a:t>
            </a:r>
            <a:endParaRPr lang="es-CL" dirty="0"/>
          </a:p>
          <a:p>
            <a:r>
              <a:rPr lang="es-CL" dirty="0"/>
              <a:t>  </a:t>
            </a:r>
            <a:r>
              <a:rPr lang="es-CL" dirty="0" smtClean="0"/>
              <a:t>}</a:t>
            </a:r>
            <a:endParaRPr lang="es-CL" dirty="0"/>
          </a:p>
          <a:p>
            <a:r>
              <a:rPr lang="en-US" dirty="0">
                <a:solidFill>
                  <a:srgbClr val="0000FF"/>
                </a:solidFill>
              </a:rPr>
              <a:t># Uninformative priors for survival and </a:t>
            </a:r>
            <a:r>
              <a:rPr lang="en-US" dirty="0" err="1">
                <a:solidFill>
                  <a:srgbClr val="0000FF"/>
                </a:solidFill>
              </a:rPr>
              <a:t>resighting</a:t>
            </a:r>
            <a:r>
              <a:rPr lang="en-US" dirty="0">
                <a:solidFill>
                  <a:srgbClr val="0000FF"/>
                </a:solidFill>
              </a:rPr>
              <a:t> rates</a:t>
            </a:r>
          </a:p>
          <a:p>
            <a:r>
              <a:rPr lang="es-CL" dirty="0"/>
              <a:t>  </a:t>
            </a:r>
            <a:r>
              <a:rPr lang="es-CL" dirty="0" err="1"/>
              <a:t>surv</a:t>
            </a:r>
            <a:r>
              <a:rPr lang="es-CL" dirty="0"/>
              <a:t> ~ </a:t>
            </a:r>
            <a:r>
              <a:rPr lang="es-CL" dirty="0" err="1"/>
              <a:t>dunif</a:t>
            </a:r>
            <a:r>
              <a:rPr lang="es-CL" dirty="0"/>
              <a:t>(0, 1)  # </a:t>
            </a:r>
            <a:r>
              <a:rPr lang="es-CL" dirty="0" err="1"/>
              <a:t>uninformative</a:t>
            </a:r>
            <a:endParaRPr lang="es-CL" dirty="0"/>
          </a:p>
          <a:p>
            <a:r>
              <a:rPr lang="en-US" dirty="0"/>
              <a:t>  </a:t>
            </a:r>
            <a:r>
              <a:rPr lang="en-US" dirty="0" err="1"/>
              <a:t>resight</a:t>
            </a:r>
            <a:r>
              <a:rPr lang="en-US" dirty="0"/>
              <a:t> ~ </a:t>
            </a:r>
            <a:r>
              <a:rPr lang="en-US" dirty="0" err="1"/>
              <a:t>dunif</a:t>
            </a:r>
            <a:r>
              <a:rPr lang="en-US" dirty="0"/>
              <a:t>(0,1)  # </a:t>
            </a:r>
            <a:r>
              <a:rPr lang="en-US" dirty="0" err="1"/>
              <a:t>resighting</a:t>
            </a:r>
            <a:r>
              <a:rPr lang="en-US" dirty="0"/>
              <a:t> rate - uninformative</a:t>
            </a:r>
          </a:p>
          <a:p>
            <a:r>
              <a:rPr lang="es-CL" dirty="0"/>
              <a:t>}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468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more advanced example</a:t>
            </a:r>
            <a:endParaRPr lang="es-CL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3981"/>
            <a:ext cx="7805738" cy="45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2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755731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17526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Survival</a:t>
            </a:r>
            <a:endParaRPr lang="es-CL" sz="2400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9" r="62301" b="46691"/>
          <a:stretch/>
        </p:blipFill>
        <p:spPr bwMode="auto">
          <a:xfrm>
            <a:off x="609599" y="5029200"/>
            <a:ext cx="2942647" cy="12022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54906"/>
            <a:ext cx="7636669" cy="570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2369641"/>
            <a:ext cx="1405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Detection</a:t>
            </a:r>
            <a:endParaRPr lang="es-CL" sz="2400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53" r="63121" b="15564"/>
          <a:stretch/>
        </p:blipFill>
        <p:spPr bwMode="auto">
          <a:xfrm>
            <a:off x="3810000" y="304800"/>
            <a:ext cx="2878667" cy="144780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412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36669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9144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838200" y="33528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12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Mackenzie , Nichols and </a:t>
            </a:r>
            <a:r>
              <a:rPr lang="en-US" sz="2400" dirty="0" err="1" smtClean="0"/>
              <a:t>Royle</a:t>
            </a:r>
            <a:r>
              <a:rPr lang="en-US" sz="2400" dirty="0" smtClean="0"/>
              <a:t> (2005) </a:t>
            </a:r>
            <a:r>
              <a:rPr lang="en-US" sz="2400" u="sng" dirty="0"/>
              <a:t>Occupancy Estimation and Modeling: Inferring Patterns and Dynamics of Species </a:t>
            </a:r>
            <a:r>
              <a:rPr lang="en-US" sz="2400" u="sng" dirty="0" smtClean="0"/>
              <a:t>Occurrence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s-CL" sz="2400" dirty="0" err="1" smtClean="0"/>
              <a:t>Kery</a:t>
            </a:r>
            <a:r>
              <a:rPr lang="es-CL" sz="2400" dirty="0" smtClean="0"/>
              <a:t> and </a:t>
            </a:r>
            <a:r>
              <a:rPr lang="es-CL" sz="2400" dirty="0" err="1" smtClean="0"/>
              <a:t>Schaub</a:t>
            </a:r>
            <a:r>
              <a:rPr lang="es-CL" sz="2400" dirty="0" smtClean="0"/>
              <a:t> (2007) </a:t>
            </a:r>
            <a:r>
              <a:rPr lang="en-US" sz="2400" u="sng" dirty="0"/>
              <a:t>Bayesian Population Analysis using </a:t>
            </a:r>
            <a:r>
              <a:rPr lang="en-US" sz="2400" u="sng" dirty="0" err="1"/>
              <a:t>WinBUGS</a:t>
            </a:r>
            <a:r>
              <a:rPr lang="en-US" sz="2400" u="sng" dirty="0"/>
              <a:t>: A hierarchical </a:t>
            </a:r>
            <a:r>
              <a:rPr lang="en-US" sz="2400" u="sng" dirty="0" smtClean="0"/>
              <a:t>perspective</a:t>
            </a:r>
            <a:r>
              <a:rPr lang="en-US" sz="2400" dirty="0" smtClean="0"/>
              <a:t>. </a:t>
            </a:r>
          </a:p>
          <a:p>
            <a:endParaRPr lang="en-US" sz="2400" dirty="0">
              <a:hlinkClick r:id="rId3" tooltip="Bayesian Population Analysis using WinBUGS: A hierarchical perspective"/>
            </a:endParaRPr>
          </a:p>
          <a:p>
            <a:r>
              <a:rPr lang="en-US" sz="2400" dirty="0" err="1" smtClean="0"/>
              <a:t>Royle</a:t>
            </a:r>
            <a:r>
              <a:rPr lang="en-US" sz="2400" dirty="0" smtClean="0"/>
              <a:t> and </a:t>
            </a:r>
            <a:r>
              <a:rPr lang="en-US" sz="2400" dirty="0" err="1" smtClean="0"/>
              <a:t>Dorazio</a:t>
            </a:r>
            <a:r>
              <a:rPr lang="en-US" sz="2400" dirty="0" smtClean="0"/>
              <a:t> (2008) </a:t>
            </a:r>
            <a:r>
              <a:rPr lang="en-US" sz="2400" u="sng" dirty="0" smtClean="0"/>
              <a:t>Hierarchical </a:t>
            </a:r>
            <a:r>
              <a:rPr lang="en-US" sz="2400" u="sng" dirty="0"/>
              <a:t>Modeling and Inference in Ecology: The Analysis of Data from Populations, </a:t>
            </a:r>
            <a:r>
              <a:rPr lang="en-US" sz="2400" u="sng" dirty="0" err="1"/>
              <a:t>Metapopulations</a:t>
            </a:r>
            <a:r>
              <a:rPr lang="en-US" sz="2400" u="sng" dirty="0"/>
              <a:t> and </a:t>
            </a:r>
            <a:r>
              <a:rPr lang="en-US" sz="2400" u="sng" dirty="0" smtClean="0"/>
              <a:t>Communities</a:t>
            </a:r>
            <a:r>
              <a:rPr lang="en-US" sz="2400" dirty="0" smtClean="0"/>
              <a:t>. Academic Press.</a:t>
            </a:r>
            <a:endParaRPr lang="en-US" sz="2400" dirty="0">
              <a:hlinkClick r:id="rId4" tooltip="Hierarchical Modeling and Inference in Ecology: The Analysis of Data from Populations, Metapopulations and Communities"/>
            </a:endParaRP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1025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Define </a:t>
            </a:r>
            <a:r>
              <a:rPr lang="en-US" sz="2200" dirty="0"/>
              <a:t>the state variable 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z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 </a:t>
            </a:r>
            <a:r>
              <a:rPr lang="en-US" sz="2200" i="1" dirty="0" smtClean="0"/>
              <a:t> </a:t>
            </a:r>
            <a:r>
              <a:rPr lang="en-US" sz="2200" dirty="0" smtClean="0"/>
              <a:t>as </a:t>
            </a:r>
            <a:r>
              <a:rPr lang="en-US" sz="2200" dirty="0"/>
              <a:t>describing the </a:t>
            </a:r>
            <a:r>
              <a:rPr lang="en-US" sz="2200" i="1" u="sng" dirty="0"/>
              <a:t>true state </a:t>
            </a:r>
            <a:r>
              <a:rPr lang="en-US" sz="2200" i="1" dirty="0"/>
              <a:t>of a site:</a:t>
            </a:r>
          </a:p>
          <a:p>
            <a:pPr>
              <a:buNone/>
            </a:pPr>
            <a:r>
              <a:rPr lang="en-US" sz="2200" i="1" dirty="0" smtClean="0"/>
              <a:t>	</a:t>
            </a:r>
            <a:r>
              <a:rPr lang="en-US" sz="2400" i="1" dirty="0" err="1" smtClean="0"/>
              <a:t>z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/>
              <a:t>= 0 if the site is unoccupied</a:t>
            </a:r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2400" i="1" dirty="0" err="1" smtClean="0"/>
              <a:t>z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 = </a:t>
            </a:r>
            <a:r>
              <a:rPr lang="en-US" sz="2400" i="1" dirty="0"/>
              <a:t>1 if the site is </a:t>
            </a:r>
            <a:r>
              <a:rPr lang="en-US" sz="2400" i="1" dirty="0" smtClean="0"/>
              <a:t>occupied</a:t>
            </a:r>
          </a:p>
          <a:p>
            <a:pPr>
              <a:buNone/>
            </a:pPr>
            <a:endParaRPr lang="en-US" sz="2400" i="1" dirty="0"/>
          </a:p>
          <a:p>
            <a:pPr>
              <a:buNone/>
            </a:pPr>
            <a:r>
              <a:rPr lang="en-US" sz="2200" dirty="0" smtClean="0"/>
              <a:t>Note </a:t>
            </a:r>
            <a:r>
              <a:rPr lang="en-US" sz="2200" dirty="0"/>
              <a:t>that each site can take on only 1 of </a:t>
            </a:r>
            <a:r>
              <a:rPr lang="en-US" sz="2200" dirty="0" smtClean="0"/>
              <a:t>the two </a:t>
            </a:r>
            <a:r>
              <a:rPr lang="en-US" sz="2200" dirty="0"/>
              <a:t>states and it is presumed to be in that </a:t>
            </a:r>
            <a:r>
              <a:rPr lang="en-US" sz="2200" dirty="0" smtClean="0"/>
              <a:t>state </a:t>
            </a:r>
            <a:r>
              <a:rPr lang="en-GB" sz="2200" dirty="0" smtClean="0"/>
              <a:t>throughout </a:t>
            </a:r>
            <a:r>
              <a:rPr lang="en-GB" sz="2200" dirty="0"/>
              <a:t>the sampling period</a:t>
            </a:r>
            <a:r>
              <a:rPr lang="en-GB" sz="2200" dirty="0" smtClean="0"/>
              <a:t>.</a:t>
            </a:r>
          </a:p>
          <a:p>
            <a:pPr>
              <a:buNone/>
            </a:pPr>
            <a:endParaRPr lang="en-GB" sz="2200" dirty="0"/>
          </a:p>
          <a:p>
            <a:pPr>
              <a:buNone/>
            </a:pPr>
            <a:r>
              <a:rPr lang="en-US" sz="2200" dirty="0"/>
              <a:t>Thus, we can model </a:t>
            </a:r>
            <a:r>
              <a:rPr lang="en-US" sz="2000" i="1" dirty="0" err="1" smtClean="0"/>
              <a:t>z</a:t>
            </a:r>
            <a:r>
              <a:rPr lang="en-US" sz="2000" i="1" baseline="-25000" dirty="0" err="1" smtClean="0"/>
              <a:t>i</a:t>
            </a:r>
            <a:r>
              <a:rPr lang="en-US" sz="2200" i="1" dirty="0" smtClean="0"/>
              <a:t> </a:t>
            </a:r>
            <a:r>
              <a:rPr lang="en-US" sz="2200" i="1" dirty="0"/>
              <a:t>as</a:t>
            </a:r>
            <a:r>
              <a:rPr lang="en-US" sz="2200" i="1" dirty="0" smtClean="0"/>
              <a:t>:</a:t>
            </a:r>
          </a:p>
          <a:p>
            <a:pPr>
              <a:buNone/>
            </a:pPr>
            <a:endParaRPr lang="en-US" sz="2200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Accounting for </a:t>
            </a:r>
            <a:r>
              <a:rPr lang="en-US" sz="3600" dirty="0" err="1" smtClean="0">
                <a:solidFill>
                  <a:srgbClr val="0000FF"/>
                </a:solidFill>
                <a:latin typeface="Comic Sans MS" pitchFamily="66" charset="0"/>
              </a:rPr>
              <a:t>detectability</a:t>
            </a:r>
            <a:endParaRPr lang="en-GB" sz="3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1" y="5105400"/>
          <a:ext cx="7315199" cy="48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4" imgW="3492360" imgH="241200" progId="Equation.3">
                  <p:embed/>
                </p:oleObj>
              </mc:Choice>
              <mc:Fallback>
                <p:oleObj name="Equation" r:id="rId4" imgW="3492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5105400"/>
                        <a:ext cx="7315199" cy="489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5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Let </a:t>
            </a:r>
            <a:r>
              <a:rPr lang="en-US" sz="2400" i="1" dirty="0"/>
              <a:t>p = the probability that we would detect a </a:t>
            </a:r>
            <a:r>
              <a:rPr lang="en-US" sz="2400" i="1" dirty="0" smtClean="0"/>
              <a:t>bird </a:t>
            </a:r>
            <a:r>
              <a:rPr lang="en-US" sz="2400" dirty="0" smtClean="0"/>
              <a:t>if </a:t>
            </a:r>
            <a:r>
              <a:rPr lang="en-US" sz="2400" dirty="0"/>
              <a:t>it is present on a site.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Thus</a:t>
            </a:r>
            <a:r>
              <a:rPr lang="en-US" sz="2400" dirty="0"/>
              <a:t>, the probability of </a:t>
            </a:r>
            <a:r>
              <a:rPr lang="en-US" sz="2400" dirty="0" smtClean="0"/>
              <a:t>detecting </a:t>
            </a:r>
            <a:r>
              <a:rPr lang="en-US" sz="2400" dirty="0"/>
              <a:t>a bird </a:t>
            </a:r>
            <a:r>
              <a:rPr lang="en-US" sz="2400" dirty="0" smtClean="0"/>
              <a:t>on a </a:t>
            </a:r>
            <a:r>
              <a:rPr lang="en-US" sz="2400" dirty="0"/>
              <a:t>given </a:t>
            </a:r>
            <a:r>
              <a:rPr lang="en-US" sz="2400" dirty="0" smtClean="0"/>
              <a:t>visit </a:t>
            </a:r>
            <a:r>
              <a:rPr lang="en-US" sz="2400" dirty="0"/>
              <a:t>to a site </a:t>
            </a:r>
            <a:r>
              <a:rPr lang="en-US" sz="2400" dirty="0" smtClean="0"/>
              <a:t>is: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i="1" dirty="0" smtClean="0"/>
              <a:t>	z </a:t>
            </a:r>
            <a:r>
              <a:rPr lang="en-US" sz="2400" i="1" dirty="0"/>
              <a:t>*</a:t>
            </a:r>
            <a:r>
              <a:rPr lang="en-US" sz="2400" i="1" dirty="0" smtClean="0"/>
              <a:t>p</a:t>
            </a:r>
            <a:r>
              <a:rPr lang="en-US" sz="2400" i="1" dirty="0"/>
              <a:t>= 0 </a:t>
            </a:r>
            <a:r>
              <a:rPr lang="en-US" sz="2400" i="1" dirty="0" smtClean="0"/>
              <a:t>	if </a:t>
            </a:r>
            <a:r>
              <a:rPr lang="en-US" sz="2400" i="1" dirty="0"/>
              <a:t>the site is not occupied</a:t>
            </a:r>
          </a:p>
          <a:p>
            <a:pPr>
              <a:buNone/>
            </a:pPr>
            <a:r>
              <a:rPr lang="en-US" sz="2400" i="1" dirty="0" smtClean="0"/>
              <a:t>	z * </a:t>
            </a:r>
            <a:r>
              <a:rPr lang="en-US" sz="2400" i="1" dirty="0"/>
              <a:t>p= p </a:t>
            </a:r>
            <a:r>
              <a:rPr lang="en-US" sz="2400" i="1" dirty="0" smtClean="0"/>
              <a:t>	if </a:t>
            </a:r>
            <a:r>
              <a:rPr lang="en-US" sz="2400" i="1" dirty="0"/>
              <a:t>the site is occupied</a:t>
            </a:r>
            <a:endParaRPr lang="en-US" sz="2200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Accounting for </a:t>
            </a:r>
            <a:r>
              <a:rPr lang="en-US" sz="3600" dirty="0" err="1" smtClean="0">
                <a:solidFill>
                  <a:srgbClr val="0000FF"/>
                </a:solidFill>
                <a:latin typeface="Comic Sans MS" pitchFamily="66" charset="0"/>
              </a:rPr>
              <a:t>detectability</a:t>
            </a:r>
            <a:endParaRPr lang="en-GB" sz="36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43703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81327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81600" y="2819400"/>
            <a:ext cx="381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4680"/>
          <a:stretch>
            <a:fillRect/>
          </a:stretch>
        </p:blipFill>
        <p:spPr bwMode="auto">
          <a:xfrm>
            <a:off x="457200" y="524174"/>
            <a:ext cx="8401050" cy="44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7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33400"/>
            <a:ext cx="822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model {       	</a:t>
            </a:r>
          </a:p>
          <a:p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smtClean="0">
                <a:solidFill>
                  <a:srgbClr val="0000FF"/>
                </a:solidFill>
              </a:rPr>
              <a:t>      # </a:t>
            </a:r>
            <a:r>
              <a:rPr lang="en-GB" b="1" dirty="0" smtClean="0">
                <a:solidFill>
                  <a:srgbClr val="0000FF"/>
                </a:solidFill>
              </a:rPr>
              <a:t>priors</a:t>
            </a:r>
          </a:p>
          <a:p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smtClean="0">
                <a:solidFill>
                  <a:srgbClr val="0000FF"/>
                </a:solidFill>
              </a:rPr>
              <a:t>      # </a:t>
            </a:r>
            <a:r>
              <a:rPr lang="en-GB" b="1" dirty="0">
                <a:solidFill>
                  <a:srgbClr val="0000FF"/>
                </a:solidFill>
              </a:rPr>
              <a:t>p is probability of detection which we assume to be uniform (or beta)            </a:t>
            </a:r>
            <a:endParaRPr lang="en-GB" b="1" dirty="0" smtClean="0">
              <a:solidFill>
                <a:srgbClr val="0000FF"/>
              </a:solidFill>
            </a:endParaRP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     p ~ 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dunif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(0,1)   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    b0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~ 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dnorm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(0,.000001) 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     b1 ~ 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dnorm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(0,.000001) 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     b2 ~ 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dnorm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(0,.0000001) 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     b3 ~ 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dnorm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(0,.0000001) 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     for(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in 1:M){   </a:t>
            </a:r>
            <a:r>
              <a:rPr lang="en-GB" b="1" dirty="0" smtClean="0">
                <a:solidFill>
                  <a:srgbClr val="0000FF"/>
                </a:solidFill>
              </a:rPr>
              <a:t># M=number of sites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        z[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] ~ 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dbin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(psi[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],1)    </a:t>
            </a:r>
            <a:r>
              <a:rPr lang="en-GB" b="1" dirty="0" smtClean="0">
                <a:solidFill>
                  <a:srgbClr val="0000FF"/>
                </a:solidFill>
              </a:rPr>
              <a:t># pred. occupancy  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logit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(psi[i]) &lt;- b0 + b1*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elev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[i] + b2*elev2[i] + b3*forest[i]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GB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tmp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[i]&lt;-z[i]*p  </a:t>
            </a:r>
            <a:r>
              <a:rPr lang="en-GB" b="1" dirty="0" smtClean="0">
                <a:solidFill>
                  <a:srgbClr val="0000FF"/>
                </a:solidFill>
              </a:rPr>
              <a:t>#</a:t>
            </a:r>
            <a:r>
              <a:rPr lang="en-GB" b="1" dirty="0" err="1" smtClean="0">
                <a:solidFill>
                  <a:srgbClr val="0000FF"/>
                </a:solidFill>
              </a:rPr>
              <a:t>pred</a:t>
            </a:r>
            <a:r>
              <a:rPr lang="en-GB" b="1" dirty="0" smtClean="0">
                <a:solidFill>
                  <a:srgbClr val="0000FF"/>
                </a:solidFill>
              </a:rPr>
              <a:t> number </a:t>
            </a:r>
            <a:r>
              <a:rPr lang="en-GB" b="1" dirty="0" err="1" smtClean="0">
                <a:solidFill>
                  <a:srgbClr val="0000FF"/>
                </a:solidFill>
              </a:rPr>
              <a:t>obs</a:t>
            </a:r>
            <a:r>
              <a:rPr lang="en-GB" b="1" dirty="0" smtClean="0">
                <a:solidFill>
                  <a:srgbClr val="0000FF"/>
                </a:solidFill>
              </a:rPr>
              <a:t> * prob. detection    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        y[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] ~ 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dbin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tmp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[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],n[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]) </a:t>
            </a:r>
            <a:r>
              <a:rPr lang="en-GB" b="1" dirty="0" smtClean="0">
                <a:solidFill>
                  <a:srgbClr val="0000FF"/>
                </a:solidFill>
              </a:rPr>
              <a:t># visits. accounting for # of non-missing observations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      } 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     } </a:t>
            </a:r>
            <a:r>
              <a:rPr lang="en-GB" b="1" dirty="0" smtClean="0">
                <a:solidFill>
                  <a:srgbClr val="0000FF"/>
                </a:solidFill>
              </a:rPr>
              <a:t>#end of model</a:t>
            </a:r>
            <a:endParaRPr lang="en-GB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5458</TotalTime>
  <Words>1479</Words>
  <Application>Microsoft Office PowerPoint</Application>
  <PresentationFormat>On-screen Show (4:3)</PresentationFormat>
  <Paragraphs>314</Paragraphs>
  <Slides>38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Occupancy models</vt:lpstr>
      <vt:lpstr>The problem of occupancy</vt:lpstr>
      <vt:lpstr>The willow tit</vt:lpstr>
      <vt:lpstr>Accounting for detectability</vt:lpstr>
      <vt:lpstr>Accounting for detectability</vt:lpstr>
      <vt:lpstr>PowerPoint Presentation</vt:lpstr>
      <vt:lpstr>PowerPoint Presentation</vt:lpstr>
      <vt:lpstr>PowerPoint Presentation</vt:lpstr>
      <vt:lpstr>PowerPoint Presentation</vt:lpstr>
      <vt:lpstr>Courtesy McCarthy 2007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Mark-recapture models</vt:lpstr>
      <vt:lpstr>State-space models: Hierarchies for dynamic processes</vt:lpstr>
      <vt:lpstr>State-space models are hierarchical models that include time</vt:lpstr>
      <vt:lpstr>Why state-space models?</vt:lpstr>
      <vt:lpstr>Occupancy as a state-space model</vt:lpstr>
      <vt:lpstr>Occupancy as a state-space model</vt:lpstr>
      <vt:lpstr>Data structure and notation</vt:lpstr>
      <vt:lpstr>The general state-space framework</vt:lpstr>
      <vt:lpstr>The general state-space framework</vt:lpstr>
      <vt:lpstr>Some examples using mark-recapture data</vt:lpstr>
      <vt:lpstr>The simplest case</vt:lpstr>
      <vt:lpstr>PowerPoint Presentation</vt:lpstr>
      <vt:lpstr>PowerPoint Presentation</vt:lpstr>
      <vt:lpstr>PowerPoint Presentation</vt:lpstr>
      <vt:lpstr>PowerPoint Presentation</vt:lpstr>
      <vt:lpstr>A more advanced example</vt:lpstr>
      <vt:lpstr>PowerPoint Presentation</vt:lpstr>
      <vt:lpstr>PowerPoint Presentation</vt:lpstr>
      <vt:lpstr>PowerPoint Presentation</vt:lpstr>
      <vt:lpstr>References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willow tit</dc:title>
  <dc:creator>Maria Uriarte</dc:creator>
  <cp:lastModifiedBy>Maria Uriarte</cp:lastModifiedBy>
  <cp:revision>48</cp:revision>
  <dcterms:created xsi:type="dcterms:W3CDTF">2012-11-19T02:16:31Z</dcterms:created>
  <dcterms:modified xsi:type="dcterms:W3CDTF">2014-11-06T16:07:25Z</dcterms:modified>
</cp:coreProperties>
</file>